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4" r:id="rId4"/>
  </p:sldMasterIdLst>
  <p:notesMasterIdLst>
    <p:notesMasterId r:id="rId19"/>
  </p:notesMasterIdLst>
  <p:sldIdLst>
    <p:sldId id="329" r:id="rId5"/>
    <p:sldId id="333" r:id="rId6"/>
    <p:sldId id="257" r:id="rId7"/>
    <p:sldId id="259" r:id="rId8"/>
    <p:sldId id="334" r:id="rId9"/>
    <p:sldId id="335" r:id="rId10"/>
    <p:sldId id="336" r:id="rId11"/>
    <p:sldId id="313" r:id="rId12"/>
    <p:sldId id="332" r:id="rId13"/>
    <p:sldId id="337" r:id="rId14"/>
    <p:sldId id="338" r:id="rId15"/>
    <p:sldId id="339" r:id="rId16"/>
    <p:sldId id="341" r:id="rId17"/>
    <p:sldId id="340" r:id="rId1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660000"/>
        </a:fontRef>
        <a:srgbClr val="660000"/>
      </a:tcTxStyle>
      <a:tcStyle>
        <a:tcBdr>
          <a:left>
            <a:ln w="12700" cap="flat">
              <a:solidFill>
                <a:srgbClr val="333333"/>
              </a:solidFill>
              <a:prstDash val="solid"/>
              <a:bevel/>
            </a:ln>
          </a:left>
          <a:right>
            <a:ln w="12700" cap="flat">
              <a:solidFill>
                <a:srgbClr val="333333"/>
              </a:solidFill>
              <a:prstDash val="solid"/>
              <a:bevel/>
            </a:ln>
          </a:right>
          <a:top>
            <a:ln w="12700" cap="flat">
              <a:solidFill>
                <a:srgbClr val="333333"/>
              </a:solidFill>
              <a:prstDash val="solid"/>
              <a:bevel/>
            </a:ln>
          </a:top>
          <a:bottom>
            <a:ln w="12700" cap="flat">
              <a:solidFill>
                <a:srgbClr val="333333"/>
              </a:solidFill>
              <a:prstDash val="solid"/>
              <a:bevel/>
            </a:ln>
          </a:bottom>
          <a:insideH>
            <a:ln w="12700" cap="flat">
              <a:solidFill>
                <a:srgbClr val="333333"/>
              </a:solidFill>
              <a:prstDash val="solid"/>
              <a:bevel/>
            </a:ln>
          </a:insideH>
          <a:insideV>
            <a:ln w="12700" cap="flat">
              <a:solidFill>
                <a:srgbClr val="333333"/>
              </a:solidFill>
              <a:prstDash val="solid"/>
              <a:bevel/>
            </a:ln>
          </a:insideV>
        </a:tcBdr>
        <a:fill>
          <a:solidFill>
            <a:srgbClr val="FFD2CA"/>
          </a:solidFill>
        </a:fill>
      </a:tcStyle>
    </a:wholeTbl>
    <a:band2H>
      <a:tcTxStyle/>
      <a:tcStyle>
        <a:tcBdr/>
        <a:fill>
          <a:solidFill>
            <a:srgbClr val="FFEAE6"/>
          </a:solidFill>
        </a:fill>
      </a:tcStyle>
    </a:band2H>
    <a:firstCol>
      <a:tcTxStyle b="on" i="on">
        <a:fontRef idx="major">
          <a:srgbClr val="333333"/>
        </a:fontRef>
        <a:srgbClr val="333333"/>
      </a:tcTxStyle>
      <a:tcStyle>
        <a:tcBdr>
          <a:left>
            <a:ln w="12700" cap="flat">
              <a:solidFill>
                <a:srgbClr val="333333"/>
              </a:solidFill>
              <a:prstDash val="solid"/>
              <a:bevel/>
            </a:ln>
          </a:left>
          <a:right>
            <a:ln w="12700" cap="flat">
              <a:solidFill>
                <a:srgbClr val="333333"/>
              </a:solidFill>
              <a:prstDash val="solid"/>
              <a:bevel/>
            </a:ln>
          </a:right>
          <a:top>
            <a:ln w="12700" cap="flat">
              <a:solidFill>
                <a:srgbClr val="333333"/>
              </a:solidFill>
              <a:prstDash val="solid"/>
              <a:bevel/>
            </a:ln>
          </a:top>
          <a:bottom>
            <a:ln w="12700" cap="flat">
              <a:solidFill>
                <a:srgbClr val="333333"/>
              </a:solidFill>
              <a:prstDash val="solid"/>
              <a:bevel/>
            </a:ln>
          </a:bottom>
          <a:insideH>
            <a:ln w="12700" cap="flat">
              <a:solidFill>
                <a:srgbClr val="333333"/>
              </a:solidFill>
              <a:prstDash val="solid"/>
              <a:bevel/>
            </a:ln>
          </a:insideH>
          <a:insideV>
            <a:ln w="12700" cap="flat">
              <a:solidFill>
                <a:srgbClr val="333333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Ref idx="major">
          <a:srgbClr val="333333"/>
        </a:fontRef>
        <a:srgbClr val="333333"/>
      </a:tcTxStyle>
      <a:tcStyle>
        <a:tcBdr>
          <a:left>
            <a:ln w="12700" cap="flat">
              <a:solidFill>
                <a:srgbClr val="333333"/>
              </a:solidFill>
              <a:prstDash val="solid"/>
              <a:bevel/>
            </a:ln>
          </a:left>
          <a:right>
            <a:ln w="12700" cap="flat">
              <a:solidFill>
                <a:srgbClr val="333333"/>
              </a:solidFill>
              <a:prstDash val="solid"/>
              <a:bevel/>
            </a:ln>
          </a:right>
          <a:top>
            <a:ln w="38100" cap="flat">
              <a:solidFill>
                <a:srgbClr val="333333"/>
              </a:solidFill>
              <a:prstDash val="solid"/>
              <a:bevel/>
            </a:ln>
          </a:top>
          <a:bottom>
            <a:ln w="12700" cap="flat">
              <a:solidFill>
                <a:srgbClr val="333333"/>
              </a:solidFill>
              <a:prstDash val="solid"/>
              <a:bevel/>
            </a:ln>
          </a:bottom>
          <a:insideH>
            <a:ln w="12700" cap="flat">
              <a:solidFill>
                <a:srgbClr val="333333"/>
              </a:solidFill>
              <a:prstDash val="solid"/>
              <a:bevel/>
            </a:ln>
          </a:insideH>
          <a:insideV>
            <a:ln w="12700" cap="flat">
              <a:solidFill>
                <a:srgbClr val="333333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lastRow>
    <a:firstRow>
      <a:tcTxStyle b="on" i="on">
        <a:fontRef idx="major">
          <a:srgbClr val="333333"/>
        </a:fontRef>
        <a:srgbClr val="333333"/>
      </a:tcTxStyle>
      <a:tcStyle>
        <a:tcBdr>
          <a:left>
            <a:ln w="12700" cap="flat">
              <a:solidFill>
                <a:srgbClr val="333333"/>
              </a:solidFill>
              <a:prstDash val="solid"/>
              <a:bevel/>
            </a:ln>
          </a:left>
          <a:right>
            <a:ln w="12700" cap="flat">
              <a:solidFill>
                <a:srgbClr val="333333"/>
              </a:solidFill>
              <a:prstDash val="solid"/>
              <a:bevel/>
            </a:ln>
          </a:right>
          <a:top>
            <a:ln w="12700" cap="flat">
              <a:solidFill>
                <a:srgbClr val="333333"/>
              </a:solidFill>
              <a:prstDash val="solid"/>
              <a:bevel/>
            </a:ln>
          </a:top>
          <a:bottom>
            <a:ln w="38100" cap="flat">
              <a:solidFill>
                <a:srgbClr val="333333"/>
              </a:solidFill>
              <a:prstDash val="solid"/>
              <a:bevel/>
            </a:ln>
          </a:bottom>
          <a:insideH>
            <a:ln w="12700" cap="flat">
              <a:solidFill>
                <a:srgbClr val="333333"/>
              </a:solidFill>
              <a:prstDash val="solid"/>
              <a:bevel/>
            </a:ln>
          </a:insideH>
          <a:insideV>
            <a:ln w="12700" cap="flat">
              <a:solidFill>
                <a:srgbClr val="333333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660000"/>
        </a:fontRef>
        <a:srgbClr val="660000"/>
      </a:tcTxStyle>
      <a:tcStyle>
        <a:tcBdr>
          <a:left>
            <a:ln w="12700" cap="flat">
              <a:solidFill>
                <a:srgbClr val="333333"/>
              </a:solidFill>
              <a:prstDash val="solid"/>
              <a:bevel/>
            </a:ln>
          </a:left>
          <a:right>
            <a:ln w="12700" cap="flat">
              <a:solidFill>
                <a:srgbClr val="333333"/>
              </a:solidFill>
              <a:prstDash val="solid"/>
              <a:bevel/>
            </a:ln>
          </a:right>
          <a:top>
            <a:ln w="12700" cap="flat">
              <a:solidFill>
                <a:srgbClr val="333333"/>
              </a:solidFill>
              <a:prstDash val="solid"/>
              <a:bevel/>
            </a:ln>
          </a:top>
          <a:bottom>
            <a:ln w="12700" cap="flat">
              <a:solidFill>
                <a:srgbClr val="333333"/>
              </a:solidFill>
              <a:prstDash val="solid"/>
              <a:bevel/>
            </a:ln>
          </a:bottom>
          <a:insideH>
            <a:ln w="12700" cap="flat">
              <a:solidFill>
                <a:srgbClr val="333333"/>
              </a:solidFill>
              <a:prstDash val="solid"/>
              <a:bevel/>
            </a:ln>
          </a:insideH>
          <a:insideV>
            <a:ln w="12700" cap="flat">
              <a:solidFill>
                <a:srgbClr val="333333"/>
              </a:solidFill>
              <a:prstDash val="solid"/>
              <a:bevel/>
            </a:ln>
          </a:insideV>
        </a:tcBdr>
        <a:fill>
          <a:solidFill>
            <a:srgbClr val="E6E2E2"/>
          </a:solidFill>
        </a:fill>
      </a:tcStyle>
    </a:wholeTbl>
    <a:band2H>
      <a:tcTxStyle/>
      <a:tcStyle>
        <a:tcBdr/>
        <a:fill>
          <a:solidFill>
            <a:srgbClr val="F3F1F1"/>
          </a:solidFill>
        </a:fill>
      </a:tcStyle>
    </a:band2H>
    <a:firstCol>
      <a:tcTxStyle b="on" i="on">
        <a:fontRef idx="major">
          <a:srgbClr val="333333"/>
        </a:fontRef>
        <a:srgbClr val="333333"/>
      </a:tcTxStyle>
      <a:tcStyle>
        <a:tcBdr>
          <a:left>
            <a:ln w="12700" cap="flat">
              <a:solidFill>
                <a:srgbClr val="333333"/>
              </a:solidFill>
              <a:prstDash val="solid"/>
              <a:bevel/>
            </a:ln>
          </a:left>
          <a:right>
            <a:ln w="12700" cap="flat">
              <a:solidFill>
                <a:srgbClr val="333333"/>
              </a:solidFill>
              <a:prstDash val="solid"/>
              <a:bevel/>
            </a:ln>
          </a:right>
          <a:top>
            <a:ln w="12700" cap="flat">
              <a:solidFill>
                <a:srgbClr val="333333"/>
              </a:solidFill>
              <a:prstDash val="solid"/>
              <a:bevel/>
            </a:ln>
          </a:top>
          <a:bottom>
            <a:ln w="12700" cap="flat">
              <a:solidFill>
                <a:srgbClr val="333333"/>
              </a:solidFill>
              <a:prstDash val="solid"/>
              <a:bevel/>
            </a:ln>
          </a:bottom>
          <a:insideH>
            <a:ln w="12700" cap="flat">
              <a:solidFill>
                <a:srgbClr val="333333"/>
              </a:solidFill>
              <a:prstDash val="solid"/>
              <a:bevel/>
            </a:ln>
          </a:insideH>
          <a:insideV>
            <a:ln w="12700" cap="flat">
              <a:solidFill>
                <a:srgbClr val="333333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firstCol>
    <a:lastRow>
      <a:tcTxStyle b="on" i="on">
        <a:fontRef idx="major">
          <a:srgbClr val="333333"/>
        </a:fontRef>
        <a:srgbClr val="333333"/>
      </a:tcTxStyle>
      <a:tcStyle>
        <a:tcBdr>
          <a:left>
            <a:ln w="12700" cap="flat">
              <a:solidFill>
                <a:srgbClr val="333333"/>
              </a:solidFill>
              <a:prstDash val="solid"/>
              <a:bevel/>
            </a:ln>
          </a:left>
          <a:right>
            <a:ln w="12700" cap="flat">
              <a:solidFill>
                <a:srgbClr val="333333"/>
              </a:solidFill>
              <a:prstDash val="solid"/>
              <a:bevel/>
            </a:ln>
          </a:right>
          <a:top>
            <a:ln w="38100" cap="flat">
              <a:solidFill>
                <a:srgbClr val="333333"/>
              </a:solidFill>
              <a:prstDash val="solid"/>
              <a:bevel/>
            </a:ln>
          </a:top>
          <a:bottom>
            <a:ln w="12700" cap="flat">
              <a:solidFill>
                <a:srgbClr val="333333"/>
              </a:solidFill>
              <a:prstDash val="solid"/>
              <a:bevel/>
            </a:ln>
          </a:bottom>
          <a:insideH>
            <a:ln w="12700" cap="flat">
              <a:solidFill>
                <a:srgbClr val="333333"/>
              </a:solidFill>
              <a:prstDash val="solid"/>
              <a:bevel/>
            </a:ln>
          </a:insideH>
          <a:insideV>
            <a:ln w="12700" cap="flat">
              <a:solidFill>
                <a:srgbClr val="333333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lastRow>
    <a:firstRow>
      <a:tcTxStyle b="on" i="on">
        <a:fontRef idx="major">
          <a:srgbClr val="333333"/>
        </a:fontRef>
        <a:srgbClr val="333333"/>
      </a:tcTxStyle>
      <a:tcStyle>
        <a:tcBdr>
          <a:left>
            <a:ln w="12700" cap="flat">
              <a:solidFill>
                <a:srgbClr val="333333"/>
              </a:solidFill>
              <a:prstDash val="solid"/>
              <a:bevel/>
            </a:ln>
          </a:left>
          <a:right>
            <a:ln w="12700" cap="flat">
              <a:solidFill>
                <a:srgbClr val="333333"/>
              </a:solidFill>
              <a:prstDash val="solid"/>
              <a:bevel/>
            </a:ln>
          </a:right>
          <a:top>
            <a:ln w="12700" cap="flat">
              <a:solidFill>
                <a:srgbClr val="333333"/>
              </a:solidFill>
              <a:prstDash val="solid"/>
              <a:bevel/>
            </a:ln>
          </a:top>
          <a:bottom>
            <a:ln w="38100" cap="flat">
              <a:solidFill>
                <a:srgbClr val="333333"/>
              </a:solidFill>
              <a:prstDash val="solid"/>
              <a:bevel/>
            </a:ln>
          </a:bottom>
          <a:insideH>
            <a:ln w="12700" cap="flat">
              <a:solidFill>
                <a:srgbClr val="333333"/>
              </a:solidFill>
              <a:prstDash val="solid"/>
              <a:bevel/>
            </a:ln>
          </a:insideH>
          <a:insideV>
            <a:ln w="12700" cap="flat">
              <a:solidFill>
                <a:srgbClr val="333333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660000"/>
        </a:fontRef>
        <a:srgbClr val="660000"/>
      </a:tcTxStyle>
      <a:tcStyle>
        <a:tcBdr>
          <a:left>
            <a:ln w="12700" cap="flat">
              <a:solidFill>
                <a:srgbClr val="333333"/>
              </a:solidFill>
              <a:prstDash val="solid"/>
              <a:bevel/>
            </a:ln>
          </a:left>
          <a:right>
            <a:ln w="12700" cap="flat">
              <a:solidFill>
                <a:srgbClr val="333333"/>
              </a:solidFill>
              <a:prstDash val="solid"/>
              <a:bevel/>
            </a:ln>
          </a:right>
          <a:top>
            <a:ln w="12700" cap="flat">
              <a:solidFill>
                <a:srgbClr val="333333"/>
              </a:solidFill>
              <a:prstDash val="solid"/>
              <a:bevel/>
            </a:ln>
          </a:top>
          <a:bottom>
            <a:ln w="12700" cap="flat">
              <a:solidFill>
                <a:srgbClr val="333333"/>
              </a:solidFill>
              <a:prstDash val="solid"/>
              <a:bevel/>
            </a:ln>
          </a:bottom>
          <a:insideH>
            <a:ln w="12700" cap="flat">
              <a:solidFill>
                <a:srgbClr val="333333"/>
              </a:solidFill>
              <a:prstDash val="solid"/>
              <a:bevel/>
            </a:ln>
          </a:insideH>
          <a:insideV>
            <a:ln w="12700" cap="flat">
              <a:solidFill>
                <a:srgbClr val="333333"/>
              </a:solidFill>
              <a:prstDash val="solid"/>
              <a:bevel/>
            </a:ln>
          </a:insideV>
        </a:tcBdr>
        <a:fill>
          <a:solidFill>
            <a:srgbClr val="E6CCCA"/>
          </a:solidFill>
        </a:fill>
      </a:tcStyle>
    </a:wholeTbl>
    <a:band2H>
      <a:tcTxStyle/>
      <a:tcStyle>
        <a:tcBdr/>
        <a:fill>
          <a:solidFill>
            <a:srgbClr val="F3E7E6"/>
          </a:solidFill>
        </a:fill>
      </a:tcStyle>
    </a:band2H>
    <a:firstCol>
      <a:tcTxStyle b="on" i="on">
        <a:fontRef idx="major">
          <a:srgbClr val="333333"/>
        </a:fontRef>
        <a:srgbClr val="333333"/>
      </a:tcTxStyle>
      <a:tcStyle>
        <a:tcBdr>
          <a:left>
            <a:ln w="12700" cap="flat">
              <a:solidFill>
                <a:srgbClr val="333333"/>
              </a:solidFill>
              <a:prstDash val="solid"/>
              <a:bevel/>
            </a:ln>
          </a:left>
          <a:right>
            <a:ln w="12700" cap="flat">
              <a:solidFill>
                <a:srgbClr val="333333"/>
              </a:solidFill>
              <a:prstDash val="solid"/>
              <a:bevel/>
            </a:ln>
          </a:right>
          <a:top>
            <a:ln w="12700" cap="flat">
              <a:solidFill>
                <a:srgbClr val="333333"/>
              </a:solidFill>
              <a:prstDash val="solid"/>
              <a:bevel/>
            </a:ln>
          </a:top>
          <a:bottom>
            <a:ln w="12700" cap="flat">
              <a:solidFill>
                <a:srgbClr val="333333"/>
              </a:solidFill>
              <a:prstDash val="solid"/>
              <a:bevel/>
            </a:ln>
          </a:bottom>
          <a:insideH>
            <a:ln w="12700" cap="flat">
              <a:solidFill>
                <a:srgbClr val="333333"/>
              </a:solidFill>
              <a:prstDash val="solid"/>
              <a:bevel/>
            </a:ln>
          </a:insideH>
          <a:insideV>
            <a:ln w="12700" cap="flat">
              <a:solidFill>
                <a:srgbClr val="333333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firstCol>
    <a:lastRow>
      <a:tcTxStyle b="on" i="on">
        <a:fontRef idx="major">
          <a:srgbClr val="333333"/>
        </a:fontRef>
        <a:srgbClr val="333333"/>
      </a:tcTxStyle>
      <a:tcStyle>
        <a:tcBdr>
          <a:left>
            <a:ln w="12700" cap="flat">
              <a:solidFill>
                <a:srgbClr val="333333"/>
              </a:solidFill>
              <a:prstDash val="solid"/>
              <a:bevel/>
            </a:ln>
          </a:left>
          <a:right>
            <a:ln w="12700" cap="flat">
              <a:solidFill>
                <a:srgbClr val="333333"/>
              </a:solidFill>
              <a:prstDash val="solid"/>
              <a:bevel/>
            </a:ln>
          </a:right>
          <a:top>
            <a:ln w="38100" cap="flat">
              <a:solidFill>
                <a:srgbClr val="333333"/>
              </a:solidFill>
              <a:prstDash val="solid"/>
              <a:bevel/>
            </a:ln>
          </a:top>
          <a:bottom>
            <a:ln w="12700" cap="flat">
              <a:solidFill>
                <a:srgbClr val="333333"/>
              </a:solidFill>
              <a:prstDash val="solid"/>
              <a:bevel/>
            </a:ln>
          </a:bottom>
          <a:insideH>
            <a:ln w="12700" cap="flat">
              <a:solidFill>
                <a:srgbClr val="333333"/>
              </a:solidFill>
              <a:prstDash val="solid"/>
              <a:bevel/>
            </a:ln>
          </a:insideH>
          <a:insideV>
            <a:ln w="12700" cap="flat">
              <a:solidFill>
                <a:srgbClr val="333333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lastRow>
    <a:firstRow>
      <a:tcTxStyle b="on" i="on">
        <a:fontRef idx="major">
          <a:srgbClr val="333333"/>
        </a:fontRef>
        <a:srgbClr val="333333"/>
      </a:tcTxStyle>
      <a:tcStyle>
        <a:tcBdr>
          <a:left>
            <a:ln w="12700" cap="flat">
              <a:solidFill>
                <a:srgbClr val="333333"/>
              </a:solidFill>
              <a:prstDash val="solid"/>
              <a:bevel/>
            </a:ln>
          </a:left>
          <a:right>
            <a:ln w="12700" cap="flat">
              <a:solidFill>
                <a:srgbClr val="333333"/>
              </a:solidFill>
              <a:prstDash val="solid"/>
              <a:bevel/>
            </a:ln>
          </a:right>
          <a:top>
            <a:ln w="12700" cap="flat">
              <a:solidFill>
                <a:srgbClr val="333333"/>
              </a:solidFill>
              <a:prstDash val="solid"/>
              <a:bevel/>
            </a:ln>
          </a:top>
          <a:bottom>
            <a:ln w="38100" cap="flat">
              <a:solidFill>
                <a:srgbClr val="333333"/>
              </a:solidFill>
              <a:prstDash val="solid"/>
              <a:bevel/>
            </a:ln>
          </a:bottom>
          <a:insideH>
            <a:ln w="12700" cap="flat">
              <a:solidFill>
                <a:srgbClr val="333333"/>
              </a:solidFill>
              <a:prstDash val="solid"/>
              <a:bevel/>
            </a:ln>
          </a:insideH>
          <a:insideV>
            <a:ln w="12700" cap="flat">
              <a:solidFill>
                <a:srgbClr val="333333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660000"/>
        </a:fontRef>
        <a:srgbClr val="66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AE6E6"/>
          </a:solidFill>
        </a:fill>
      </a:tcStyle>
    </a:wholeTbl>
    <a:band2H>
      <a:tcTxStyle/>
      <a:tcStyle>
        <a:tcBdr/>
        <a:fill>
          <a:solidFill>
            <a:srgbClr val="333333"/>
          </a:solidFill>
        </a:fill>
      </a:tcStyle>
    </a:band2H>
    <a:firstCol>
      <a:tcTxStyle b="on" i="on">
        <a:fontRef idx="major">
          <a:srgbClr val="333333"/>
        </a:fontRef>
        <a:srgbClr val="33333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Ref idx="major">
          <a:srgbClr val="660000"/>
        </a:fontRef>
        <a:srgbClr val="66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660000"/>
              </a:solidFill>
              <a:prstDash val="solid"/>
              <a:bevel/>
            </a:ln>
          </a:top>
          <a:bottom>
            <a:ln w="25400" cap="flat">
              <a:solidFill>
                <a:srgbClr val="66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3333"/>
          </a:solidFill>
        </a:fill>
      </a:tcStyle>
    </a:lastRow>
    <a:firstRow>
      <a:tcTxStyle b="on" i="on">
        <a:fontRef idx="major">
          <a:srgbClr val="333333"/>
        </a:fontRef>
        <a:srgbClr val="33333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660000"/>
              </a:solidFill>
              <a:prstDash val="solid"/>
              <a:bevel/>
            </a:ln>
          </a:top>
          <a:bottom>
            <a:ln w="25400" cap="flat">
              <a:solidFill>
                <a:srgbClr val="66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660000"/>
        </a:fontRef>
        <a:srgbClr val="660000"/>
      </a:tcTxStyle>
      <a:tcStyle>
        <a:tcBdr>
          <a:left>
            <a:ln w="12700" cap="flat">
              <a:solidFill>
                <a:srgbClr val="333333"/>
              </a:solidFill>
              <a:prstDash val="solid"/>
              <a:bevel/>
            </a:ln>
          </a:left>
          <a:right>
            <a:ln w="12700" cap="flat">
              <a:solidFill>
                <a:srgbClr val="333333"/>
              </a:solidFill>
              <a:prstDash val="solid"/>
              <a:bevel/>
            </a:ln>
          </a:right>
          <a:top>
            <a:ln w="12700" cap="flat">
              <a:solidFill>
                <a:srgbClr val="333333"/>
              </a:solidFill>
              <a:prstDash val="solid"/>
              <a:bevel/>
            </a:ln>
          </a:top>
          <a:bottom>
            <a:ln w="12700" cap="flat">
              <a:solidFill>
                <a:srgbClr val="333333"/>
              </a:solidFill>
              <a:prstDash val="solid"/>
              <a:bevel/>
            </a:ln>
          </a:bottom>
          <a:insideH>
            <a:ln w="12700" cap="flat">
              <a:solidFill>
                <a:srgbClr val="333333"/>
              </a:solidFill>
              <a:prstDash val="solid"/>
              <a:bevel/>
            </a:ln>
          </a:insideH>
          <a:insideV>
            <a:ln w="12700" cap="flat">
              <a:solidFill>
                <a:srgbClr val="333333"/>
              </a:solidFill>
              <a:prstDash val="solid"/>
              <a:bevel/>
            </a:ln>
          </a:insideV>
        </a:tcBdr>
        <a:fill>
          <a:solidFill>
            <a:srgbClr val="D2CACA"/>
          </a:solidFill>
        </a:fill>
      </a:tcStyle>
    </a:wholeTbl>
    <a:band2H>
      <a:tcTxStyle/>
      <a:tcStyle>
        <a:tcBdr/>
        <a:fill>
          <a:solidFill>
            <a:srgbClr val="EAE6E6"/>
          </a:solidFill>
        </a:fill>
      </a:tcStyle>
    </a:band2H>
    <a:firstCol>
      <a:tcTxStyle b="on" i="on">
        <a:fontRef idx="major">
          <a:srgbClr val="333333"/>
        </a:fontRef>
        <a:srgbClr val="333333"/>
      </a:tcTxStyle>
      <a:tcStyle>
        <a:tcBdr>
          <a:left>
            <a:ln w="12700" cap="flat">
              <a:solidFill>
                <a:srgbClr val="333333"/>
              </a:solidFill>
              <a:prstDash val="solid"/>
              <a:bevel/>
            </a:ln>
          </a:left>
          <a:right>
            <a:ln w="12700" cap="flat">
              <a:solidFill>
                <a:srgbClr val="333333"/>
              </a:solidFill>
              <a:prstDash val="solid"/>
              <a:bevel/>
            </a:ln>
          </a:right>
          <a:top>
            <a:ln w="12700" cap="flat">
              <a:solidFill>
                <a:srgbClr val="333333"/>
              </a:solidFill>
              <a:prstDash val="solid"/>
              <a:bevel/>
            </a:ln>
          </a:top>
          <a:bottom>
            <a:ln w="12700" cap="flat">
              <a:solidFill>
                <a:srgbClr val="333333"/>
              </a:solidFill>
              <a:prstDash val="solid"/>
              <a:bevel/>
            </a:ln>
          </a:bottom>
          <a:insideH>
            <a:ln w="12700" cap="flat">
              <a:solidFill>
                <a:srgbClr val="333333"/>
              </a:solidFill>
              <a:prstDash val="solid"/>
              <a:bevel/>
            </a:ln>
          </a:insideH>
          <a:insideV>
            <a:ln w="12700" cap="flat">
              <a:solidFill>
                <a:srgbClr val="333333"/>
              </a:solidFill>
              <a:prstDash val="solid"/>
              <a:bevel/>
            </a:ln>
          </a:insideV>
        </a:tcBdr>
        <a:fill>
          <a:solidFill>
            <a:srgbClr val="660000"/>
          </a:solidFill>
        </a:fill>
      </a:tcStyle>
    </a:firstCol>
    <a:lastRow>
      <a:tcTxStyle b="on" i="on">
        <a:fontRef idx="major">
          <a:srgbClr val="333333"/>
        </a:fontRef>
        <a:srgbClr val="333333"/>
      </a:tcTxStyle>
      <a:tcStyle>
        <a:tcBdr>
          <a:left>
            <a:ln w="12700" cap="flat">
              <a:solidFill>
                <a:srgbClr val="333333"/>
              </a:solidFill>
              <a:prstDash val="solid"/>
              <a:bevel/>
            </a:ln>
          </a:left>
          <a:right>
            <a:ln w="12700" cap="flat">
              <a:solidFill>
                <a:srgbClr val="333333"/>
              </a:solidFill>
              <a:prstDash val="solid"/>
              <a:bevel/>
            </a:ln>
          </a:right>
          <a:top>
            <a:ln w="38100" cap="flat">
              <a:solidFill>
                <a:srgbClr val="333333"/>
              </a:solidFill>
              <a:prstDash val="solid"/>
              <a:bevel/>
            </a:ln>
          </a:top>
          <a:bottom>
            <a:ln w="12700" cap="flat">
              <a:solidFill>
                <a:srgbClr val="333333"/>
              </a:solidFill>
              <a:prstDash val="solid"/>
              <a:bevel/>
            </a:ln>
          </a:bottom>
          <a:insideH>
            <a:ln w="12700" cap="flat">
              <a:solidFill>
                <a:srgbClr val="333333"/>
              </a:solidFill>
              <a:prstDash val="solid"/>
              <a:bevel/>
            </a:ln>
          </a:insideH>
          <a:insideV>
            <a:ln w="12700" cap="flat">
              <a:solidFill>
                <a:srgbClr val="333333"/>
              </a:solidFill>
              <a:prstDash val="solid"/>
              <a:bevel/>
            </a:ln>
          </a:insideV>
        </a:tcBdr>
        <a:fill>
          <a:solidFill>
            <a:srgbClr val="660000"/>
          </a:solidFill>
        </a:fill>
      </a:tcStyle>
    </a:lastRow>
    <a:firstRow>
      <a:tcTxStyle b="on" i="on">
        <a:fontRef idx="major">
          <a:srgbClr val="333333"/>
        </a:fontRef>
        <a:srgbClr val="333333"/>
      </a:tcTxStyle>
      <a:tcStyle>
        <a:tcBdr>
          <a:left>
            <a:ln w="12700" cap="flat">
              <a:solidFill>
                <a:srgbClr val="333333"/>
              </a:solidFill>
              <a:prstDash val="solid"/>
              <a:bevel/>
            </a:ln>
          </a:left>
          <a:right>
            <a:ln w="12700" cap="flat">
              <a:solidFill>
                <a:srgbClr val="333333"/>
              </a:solidFill>
              <a:prstDash val="solid"/>
              <a:bevel/>
            </a:ln>
          </a:right>
          <a:top>
            <a:ln w="12700" cap="flat">
              <a:solidFill>
                <a:srgbClr val="333333"/>
              </a:solidFill>
              <a:prstDash val="solid"/>
              <a:bevel/>
            </a:ln>
          </a:top>
          <a:bottom>
            <a:ln w="38100" cap="flat">
              <a:solidFill>
                <a:srgbClr val="333333"/>
              </a:solidFill>
              <a:prstDash val="solid"/>
              <a:bevel/>
            </a:ln>
          </a:bottom>
          <a:insideH>
            <a:ln w="12700" cap="flat">
              <a:solidFill>
                <a:srgbClr val="333333"/>
              </a:solidFill>
              <a:prstDash val="solid"/>
              <a:bevel/>
            </a:ln>
          </a:insideH>
          <a:insideV>
            <a:ln w="12700" cap="flat">
              <a:solidFill>
                <a:srgbClr val="333333"/>
              </a:solidFill>
              <a:prstDash val="solid"/>
              <a:bevel/>
            </a:ln>
          </a:insideV>
        </a:tcBdr>
        <a:fill>
          <a:solidFill>
            <a:srgbClr val="660000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660000"/>
        </a:fontRef>
        <a:srgbClr val="660000"/>
      </a:tcTxStyle>
      <a:tcStyle>
        <a:tcBdr>
          <a:left>
            <a:ln w="12700" cap="flat">
              <a:solidFill>
                <a:srgbClr val="660000"/>
              </a:solidFill>
              <a:prstDash val="solid"/>
              <a:bevel/>
            </a:ln>
          </a:left>
          <a:right>
            <a:ln w="12700" cap="flat">
              <a:solidFill>
                <a:srgbClr val="660000"/>
              </a:solidFill>
              <a:prstDash val="solid"/>
              <a:bevel/>
            </a:ln>
          </a:right>
          <a:top>
            <a:ln w="12700" cap="flat">
              <a:solidFill>
                <a:srgbClr val="660000"/>
              </a:solidFill>
              <a:prstDash val="solid"/>
              <a:bevel/>
            </a:ln>
          </a:top>
          <a:bottom>
            <a:ln w="12700" cap="flat">
              <a:solidFill>
                <a:srgbClr val="660000"/>
              </a:solidFill>
              <a:prstDash val="solid"/>
              <a:bevel/>
            </a:ln>
          </a:bottom>
          <a:insideH>
            <a:ln w="12700" cap="flat">
              <a:solidFill>
                <a:srgbClr val="660000"/>
              </a:solidFill>
              <a:prstDash val="solid"/>
              <a:bevel/>
            </a:ln>
          </a:insideH>
          <a:insideV>
            <a:ln w="12700" cap="flat">
              <a:solidFill>
                <a:srgbClr val="660000"/>
              </a:solidFill>
              <a:prstDash val="solid"/>
              <a:bevel/>
            </a:ln>
          </a:insideV>
        </a:tcBdr>
        <a:fill>
          <a:solidFill>
            <a:srgbClr val="66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660000"/>
        </a:fontRef>
        <a:srgbClr val="660000"/>
      </a:tcTxStyle>
      <a:tcStyle>
        <a:tcBdr>
          <a:left>
            <a:ln w="12700" cap="flat">
              <a:solidFill>
                <a:srgbClr val="660000"/>
              </a:solidFill>
              <a:prstDash val="solid"/>
              <a:bevel/>
            </a:ln>
          </a:left>
          <a:right>
            <a:ln w="12700" cap="flat">
              <a:solidFill>
                <a:srgbClr val="660000"/>
              </a:solidFill>
              <a:prstDash val="solid"/>
              <a:bevel/>
            </a:ln>
          </a:right>
          <a:top>
            <a:ln w="12700" cap="flat">
              <a:solidFill>
                <a:srgbClr val="660000"/>
              </a:solidFill>
              <a:prstDash val="solid"/>
              <a:bevel/>
            </a:ln>
          </a:top>
          <a:bottom>
            <a:ln w="12700" cap="flat">
              <a:solidFill>
                <a:srgbClr val="660000"/>
              </a:solidFill>
              <a:prstDash val="solid"/>
              <a:bevel/>
            </a:ln>
          </a:bottom>
          <a:insideH>
            <a:ln w="12700" cap="flat">
              <a:solidFill>
                <a:srgbClr val="660000"/>
              </a:solidFill>
              <a:prstDash val="solid"/>
              <a:bevel/>
            </a:ln>
          </a:insideH>
          <a:insideV>
            <a:ln w="12700" cap="flat">
              <a:solidFill>
                <a:srgbClr val="660000"/>
              </a:solidFill>
              <a:prstDash val="solid"/>
              <a:bevel/>
            </a:ln>
          </a:insideV>
        </a:tcBdr>
        <a:fill>
          <a:solidFill>
            <a:srgbClr val="660000">
              <a:alpha val="20000"/>
            </a:srgbClr>
          </a:solidFill>
        </a:fill>
      </a:tcStyle>
    </a:firstCol>
    <a:lastRow>
      <a:tcTxStyle b="on" i="on">
        <a:fontRef idx="major">
          <a:srgbClr val="660000"/>
        </a:fontRef>
        <a:srgbClr val="660000"/>
      </a:tcTxStyle>
      <a:tcStyle>
        <a:tcBdr>
          <a:left>
            <a:ln w="12700" cap="flat">
              <a:solidFill>
                <a:srgbClr val="660000"/>
              </a:solidFill>
              <a:prstDash val="solid"/>
              <a:bevel/>
            </a:ln>
          </a:left>
          <a:right>
            <a:ln w="12700" cap="flat">
              <a:solidFill>
                <a:srgbClr val="660000"/>
              </a:solidFill>
              <a:prstDash val="solid"/>
              <a:bevel/>
            </a:ln>
          </a:right>
          <a:top>
            <a:ln w="50800" cap="flat">
              <a:solidFill>
                <a:srgbClr val="660000"/>
              </a:solidFill>
              <a:prstDash val="solid"/>
              <a:bevel/>
            </a:ln>
          </a:top>
          <a:bottom>
            <a:ln w="12700" cap="flat">
              <a:solidFill>
                <a:srgbClr val="660000"/>
              </a:solidFill>
              <a:prstDash val="solid"/>
              <a:bevel/>
            </a:ln>
          </a:bottom>
          <a:insideH>
            <a:ln w="12700" cap="flat">
              <a:solidFill>
                <a:srgbClr val="660000"/>
              </a:solidFill>
              <a:prstDash val="solid"/>
              <a:bevel/>
            </a:ln>
          </a:insideH>
          <a:insideV>
            <a:ln w="12700" cap="flat">
              <a:solidFill>
                <a:srgbClr val="66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660000"/>
        </a:fontRef>
        <a:srgbClr val="660000"/>
      </a:tcTxStyle>
      <a:tcStyle>
        <a:tcBdr>
          <a:left>
            <a:ln w="12700" cap="flat">
              <a:solidFill>
                <a:srgbClr val="660000"/>
              </a:solidFill>
              <a:prstDash val="solid"/>
              <a:bevel/>
            </a:ln>
          </a:left>
          <a:right>
            <a:ln w="12700" cap="flat">
              <a:solidFill>
                <a:srgbClr val="660000"/>
              </a:solidFill>
              <a:prstDash val="solid"/>
              <a:bevel/>
            </a:ln>
          </a:right>
          <a:top>
            <a:ln w="12700" cap="flat">
              <a:solidFill>
                <a:srgbClr val="660000"/>
              </a:solidFill>
              <a:prstDash val="solid"/>
              <a:bevel/>
            </a:ln>
          </a:top>
          <a:bottom>
            <a:ln w="25400" cap="flat">
              <a:solidFill>
                <a:srgbClr val="660000"/>
              </a:solidFill>
              <a:prstDash val="solid"/>
              <a:bevel/>
            </a:ln>
          </a:bottom>
          <a:insideH>
            <a:ln w="12700" cap="flat">
              <a:solidFill>
                <a:srgbClr val="660000"/>
              </a:solidFill>
              <a:prstDash val="solid"/>
              <a:bevel/>
            </a:ln>
          </a:insideH>
          <a:insideV>
            <a:ln w="12700" cap="flat">
              <a:solidFill>
                <a:srgbClr val="66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48"/>
    <p:restoredTop sz="92791"/>
  </p:normalViewPr>
  <p:slideViewPr>
    <p:cSldViewPr snapToGrid="0" snapToObjects="1">
      <p:cViewPr varScale="1">
        <p:scale>
          <a:sx n="103" d="100"/>
          <a:sy n="103" d="100"/>
        </p:scale>
        <p:origin x="215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3" name="Shape 3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505FF6-2195-4848-A5DD-538FDE08344E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32198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505FF6-2195-4848-A5DD-538FDE08344E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40448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505FF6-2195-4848-A5DD-538FDE08344E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22020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505FF6-2195-4848-A5DD-538FDE08344E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7279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505FF6-2195-4848-A5DD-538FDE08344E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8340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505FF6-2195-4848-A5DD-538FDE08344E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0109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505FF6-2195-4848-A5DD-538FDE08344E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79892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505FF6-2195-4848-A5DD-538FDE08344E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56803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333813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396661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505FF6-2195-4848-A5DD-538FDE08344E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52382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505FF6-2195-4848-A5DD-538FDE08344E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2678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C6A9D-CB2C-4B67-8779-D606AC62CBCC}" type="datetimeFigureOut">
              <a:rPr lang="fr-FR" smtClean="0"/>
              <a:pPr/>
              <a:t>30/10/2023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1970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C6A9D-CB2C-4B67-8779-D606AC62CBCC}" type="datetimeFigureOut">
              <a:rPr lang="fr-FR" smtClean="0"/>
              <a:pPr/>
              <a:t>30/10/2023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1182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C6A9D-CB2C-4B67-8779-D606AC62CBCC}" type="datetimeFigureOut">
              <a:rPr lang="fr-FR" smtClean="0"/>
              <a:pPr/>
              <a:t>30/10/2023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89051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9953306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C6A9D-CB2C-4B67-8779-D606AC62CBCC}" type="datetimeFigureOut">
              <a:rPr lang="fr-FR" smtClean="0"/>
              <a:pPr/>
              <a:t>30/10/2023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8721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C6A9D-CB2C-4B67-8779-D606AC62CBCC}" type="datetimeFigureOut">
              <a:rPr lang="fr-FR" smtClean="0"/>
              <a:pPr/>
              <a:t>30/10/2023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7368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C6A9D-CB2C-4B67-8779-D606AC62CBCC}" type="datetimeFigureOut">
              <a:rPr lang="fr-FR" smtClean="0"/>
              <a:pPr/>
              <a:t>30/10/2023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828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C6A9D-CB2C-4B67-8779-D606AC62CBCC}" type="datetimeFigureOut">
              <a:rPr lang="fr-FR" smtClean="0"/>
              <a:pPr/>
              <a:t>30/10/2023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5088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C6A9D-CB2C-4B67-8779-D606AC62CBCC}" type="datetimeFigureOut">
              <a:rPr lang="fr-FR" smtClean="0"/>
              <a:pPr/>
              <a:t>30/10/2023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8915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C6A9D-CB2C-4B67-8779-D606AC62CBCC}" type="datetimeFigureOut">
              <a:rPr lang="fr-FR" smtClean="0"/>
              <a:pPr/>
              <a:t>30/10/2023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9718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C6A9D-CB2C-4B67-8779-D606AC62CBCC}" type="datetimeFigureOut">
              <a:rPr lang="fr-FR" smtClean="0"/>
              <a:pPr/>
              <a:t>30/10/2023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2896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C6A9D-CB2C-4B67-8779-D606AC62CBCC}" type="datetimeFigureOut">
              <a:rPr lang="fr-FR" smtClean="0"/>
              <a:pPr/>
              <a:t>30/10/2023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1025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1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C6A9D-CB2C-4B67-8779-D606AC62CBCC}" type="datetimeFigureOut">
              <a:rPr lang="fr-FR" smtClean="0"/>
              <a:pPr/>
              <a:t>30/10/2023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0404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mailto:5700000.jcoquin@ffhandball.net" TargetMode="External"/><Relationship Id="rId3" Type="http://schemas.openxmlformats.org/officeDocument/2006/relationships/image" Target="../media/image8.png"/><Relationship Id="rId7" Type="http://schemas.openxmlformats.org/officeDocument/2006/relationships/hyperlink" Target="mailto:5700000.crollet@ffhandball.net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5700000.cmcd@ffhandball.net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559B309-FF40-537A-8C59-39CA284876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012" y="1224948"/>
            <a:ext cx="3048659" cy="155440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8DF837B-2D93-D6CE-A673-BADFF58505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03678"/>
            <a:ext cx="3371731" cy="95472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5D7F02F-AC4B-80FA-1A05-605CC54936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332" y="1465270"/>
            <a:ext cx="2789072" cy="1073759"/>
          </a:xfrm>
          <a:prstGeom prst="rect">
            <a:avLst/>
          </a:prstGeom>
        </p:spPr>
      </p:pic>
      <p:sp>
        <p:nvSpPr>
          <p:cNvPr id="11" name="Sous-titre 2">
            <a:extLst>
              <a:ext uri="{FF2B5EF4-FFF2-40B4-BE49-F238E27FC236}">
                <a16:creationId xmlns:a16="http://schemas.microsoft.com/office/drawing/2014/main" id="{B22E7D3A-B91F-98BF-BF97-4F023B4F9E38}"/>
              </a:ext>
            </a:extLst>
          </p:cNvPr>
          <p:cNvSpPr txBox="1">
            <a:spLocks/>
          </p:cNvSpPr>
          <p:nvPr/>
        </p:nvSpPr>
        <p:spPr>
          <a:xfrm>
            <a:off x="114585" y="4852365"/>
            <a:ext cx="9130194" cy="9415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4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Bienvenue ! Début à 19H</a:t>
            </a:r>
            <a:endParaRPr lang="fr-FR" sz="48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 Light" pitchFamily="2" charset="0"/>
            </a:endParaRPr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id="{6887F063-45CC-14A5-0C01-D9166FD5336C}"/>
              </a:ext>
            </a:extLst>
          </p:cNvPr>
          <p:cNvSpPr txBox="1">
            <a:spLocks/>
          </p:cNvSpPr>
          <p:nvPr/>
        </p:nvSpPr>
        <p:spPr>
          <a:xfrm>
            <a:off x="-36512" y="6447878"/>
            <a:ext cx="9180512" cy="4375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Merci par avance de couper vos micros</a:t>
            </a:r>
            <a:endParaRPr lang="fr-FR" sz="20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804E5BAD-BBCF-2330-46D3-6E7255FE6B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790" y="5930255"/>
            <a:ext cx="996078" cy="425674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E2B8859A-E584-A751-DD5C-831FFEA6AF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756" y="5934441"/>
            <a:ext cx="791754" cy="434188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FCA842D0-0B70-FC50-D524-05EC6FA26C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5938627"/>
            <a:ext cx="732160" cy="442701"/>
          </a:xfrm>
          <a:prstGeom prst="rect">
            <a:avLst/>
          </a:prstGeom>
        </p:spPr>
      </p:pic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A04DB8D7-04C1-401E-D6B5-9BEB392C4F18}"/>
              </a:ext>
            </a:extLst>
          </p:cNvPr>
          <p:cNvSpPr/>
          <p:nvPr/>
        </p:nvSpPr>
        <p:spPr>
          <a:xfrm>
            <a:off x="976184" y="3225114"/>
            <a:ext cx="7352270" cy="1136821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latin typeface="Roboto" panose="02000000000000000000" pitchFamily="2" charset="0"/>
                <a:ea typeface="Roboto" panose="02000000000000000000" pitchFamily="2" charset="0"/>
              </a:rPr>
              <a:t>LES CMCD TERRITORIALES 2023-2024</a:t>
            </a:r>
          </a:p>
        </p:txBody>
      </p:sp>
    </p:spTree>
    <p:extLst>
      <p:ext uri="{BB962C8B-B14F-4D97-AF65-F5344CB8AC3E}">
        <p14:creationId xmlns:p14="http://schemas.microsoft.com/office/powerpoint/2010/main" val="3236846058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9839547A-6098-446C-9329-F45A318D73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528" y="6138339"/>
            <a:ext cx="1411472" cy="719661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CC0233B3-A3C5-9D4D-B07B-3CCC3C2DC7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53455"/>
            <a:ext cx="2125980" cy="601980"/>
          </a:xfrm>
          <a:prstGeom prst="rect">
            <a:avLst/>
          </a:prstGeom>
        </p:spPr>
      </p:pic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A64BB7E2-FFF1-FF40-9618-25EC3BDD69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242" y="939113"/>
            <a:ext cx="6833286" cy="3842951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fr-FR" sz="128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LES CMCD TERRITORIALES :</a:t>
            </a:r>
          </a:p>
          <a:p>
            <a:pPr marL="0" indent="0" algn="ctr">
              <a:buNone/>
            </a:pPr>
            <a:endParaRPr lang="fr-FR" sz="12800" b="1" dirty="0">
              <a:solidFill>
                <a:schemeClr val="bg1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algn="ctr"/>
            <a:r>
              <a:rPr lang="fr-FR" sz="9600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LE DOMAINE ARBITRAGE</a:t>
            </a:r>
          </a:p>
          <a:p>
            <a:pPr marL="0" indent="0" algn="ctr">
              <a:buNone/>
            </a:pPr>
            <a:endParaRPr lang="fr-FR" sz="9600" dirty="0">
              <a:solidFill>
                <a:schemeClr val="bg1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0" indent="0" algn="ctr">
              <a:buNone/>
            </a:pPr>
            <a:r>
              <a:rPr lang="fr-FR" sz="9600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Les arbitres adultes</a:t>
            </a:r>
          </a:p>
          <a:p>
            <a:pPr marL="0" indent="0" algn="ctr">
              <a:buNone/>
            </a:pPr>
            <a:endParaRPr lang="fr-FR" sz="9600" dirty="0">
              <a:solidFill>
                <a:schemeClr val="bg1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0" indent="0" algn="ctr">
              <a:buNone/>
            </a:pPr>
            <a:r>
              <a:rPr lang="fr-FR" sz="9600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Les arbitres jeunes</a:t>
            </a:r>
          </a:p>
          <a:p>
            <a:pPr marL="0" indent="0">
              <a:buNone/>
            </a:pPr>
            <a:endParaRPr lang="fr-FR" dirty="0">
              <a:solidFill>
                <a:schemeClr val="bg1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0" indent="0">
              <a:buNone/>
            </a:pPr>
            <a:endParaRPr lang="fr-FR" sz="1600" dirty="0">
              <a:solidFill>
                <a:prstClr val="white"/>
              </a:solidFill>
              <a:latin typeface="Roboto Black" pitchFamily="2" charset="0"/>
              <a:ea typeface="Roboto" pitchFamily="2" charset="0"/>
              <a:cs typeface="Roboto" pitchFamily="2" charset="0"/>
            </a:endParaRPr>
          </a:p>
          <a:p>
            <a:pPr marL="0" indent="0">
              <a:buNone/>
            </a:pPr>
            <a:endParaRPr lang="fr-FR" sz="1600" dirty="0">
              <a:solidFill>
                <a:schemeClr val="bg1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0" indent="0">
              <a:buNone/>
            </a:pPr>
            <a:r>
              <a:rPr lang="fr-FR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B478D2DE-321D-C9DF-81E6-9BBC327809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4" y="6282943"/>
            <a:ext cx="1260390" cy="485235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3219392-C9AB-1048-497D-8CBF7005240F}"/>
              </a:ext>
            </a:extLst>
          </p:cNvPr>
          <p:cNvSpPr txBox="1">
            <a:spLocks/>
          </p:cNvSpPr>
          <p:nvPr/>
        </p:nvSpPr>
        <p:spPr>
          <a:xfrm>
            <a:off x="98854" y="4289782"/>
            <a:ext cx="4596714" cy="1848557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r-FR" sz="4400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Johann COQUIN</a:t>
            </a:r>
          </a:p>
          <a:p>
            <a:pPr marL="0" indent="0">
              <a:buFont typeface="Arial" pitchFamily="34" charset="0"/>
              <a:buNone/>
            </a:pPr>
            <a:endParaRPr lang="fr-FR" sz="4400" dirty="0">
              <a:solidFill>
                <a:schemeClr val="bg1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fr-FR" sz="4400" dirty="0">
                <a:solidFill>
                  <a:prstClr val="white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  <a:t>CTF Ligue Arbitrage</a:t>
            </a:r>
          </a:p>
          <a:p>
            <a:pPr marL="0" indent="0">
              <a:buFont typeface="Arial" pitchFamily="34" charset="0"/>
              <a:buNone/>
            </a:pPr>
            <a:r>
              <a:rPr lang="fr-FR" sz="4400" dirty="0">
                <a:solidFill>
                  <a:prstClr val="white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  <a:t>Coordonnateur des formations arbitrage et des parcours de l’encadrement de l’arbitrage</a:t>
            </a:r>
          </a:p>
          <a:p>
            <a:pPr marL="0" indent="0">
              <a:buFont typeface="Arial" pitchFamily="34" charset="0"/>
              <a:buNone/>
            </a:pPr>
            <a:endParaRPr lang="fr-FR" sz="5100" dirty="0">
              <a:solidFill>
                <a:prstClr val="white"/>
              </a:solidFill>
              <a:latin typeface="Roboto Black" pitchFamily="2" charset="0"/>
              <a:ea typeface="Roboto Black" pitchFamily="2" charset="0"/>
              <a:cs typeface="Roboto Black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fr-FR" sz="1600" dirty="0">
              <a:solidFill>
                <a:prstClr val="white"/>
              </a:solidFill>
              <a:latin typeface="Roboto Black" pitchFamily="2" charset="0"/>
              <a:ea typeface="Roboto" pitchFamily="2" charset="0"/>
              <a:cs typeface="Roboto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fr-FR" sz="1600" dirty="0">
              <a:solidFill>
                <a:schemeClr val="bg1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fr-FR" dirty="0">
              <a:solidFill>
                <a:schemeClr val="bg1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AB28F5E-72F3-6CF2-9CF8-29779209F3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334" y="4289782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891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9839547A-6098-446C-9329-F45A318D73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528" y="6138339"/>
            <a:ext cx="1411472" cy="719661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CC0233B3-A3C5-9D4D-B07B-3CCC3C2DC7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53455"/>
            <a:ext cx="2125980" cy="601980"/>
          </a:xfrm>
          <a:prstGeom prst="rect">
            <a:avLst/>
          </a:prstGeom>
        </p:spPr>
      </p:pic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A64BB7E2-FFF1-FF40-9618-25EC3BDD69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242" y="836712"/>
            <a:ext cx="6833286" cy="371910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fr-FR" sz="128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LES CMCD TERRITORIALES :</a:t>
            </a:r>
          </a:p>
          <a:p>
            <a:pPr marL="0" indent="0" algn="ctr">
              <a:buNone/>
            </a:pPr>
            <a:endParaRPr lang="fr-FR" sz="12800" b="1" dirty="0">
              <a:solidFill>
                <a:schemeClr val="bg1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r>
              <a:rPr lang="fr-FR" sz="9600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Les dispositions générales</a:t>
            </a:r>
          </a:p>
          <a:p>
            <a:pPr marL="0" indent="0">
              <a:buNone/>
            </a:pPr>
            <a:endParaRPr lang="fr-FR" dirty="0">
              <a:solidFill>
                <a:schemeClr val="bg1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0" indent="0">
              <a:buNone/>
            </a:pPr>
            <a:endParaRPr lang="fr-FR" sz="1600" dirty="0">
              <a:solidFill>
                <a:prstClr val="white"/>
              </a:solidFill>
              <a:latin typeface="Roboto Black" pitchFamily="2" charset="0"/>
              <a:ea typeface="Roboto" pitchFamily="2" charset="0"/>
              <a:cs typeface="Roboto" pitchFamily="2" charset="0"/>
            </a:endParaRPr>
          </a:p>
          <a:p>
            <a:pPr marL="0" indent="0">
              <a:buNone/>
            </a:pPr>
            <a:endParaRPr lang="fr-FR" sz="1600" dirty="0">
              <a:solidFill>
                <a:schemeClr val="bg1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0" indent="0">
              <a:buNone/>
            </a:pPr>
            <a:r>
              <a:rPr lang="fr-FR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</a:t>
            </a:r>
          </a:p>
        </p:txBody>
      </p:sp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30C66F14-63A7-234A-A5D9-3357342B9C10}"/>
              </a:ext>
            </a:extLst>
          </p:cNvPr>
          <p:cNvSpPr txBox="1">
            <a:spLocks/>
          </p:cNvSpPr>
          <p:nvPr/>
        </p:nvSpPr>
        <p:spPr>
          <a:xfrm>
            <a:off x="107504" y="4289782"/>
            <a:ext cx="4824536" cy="263618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r-FR" sz="4400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André LAVAIRE</a:t>
            </a:r>
          </a:p>
          <a:p>
            <a:pPr marL="0" indent="0">
              <a:buFont typeface="Arial" pitchFamily="34" charset="0"/>
              <a:buNone/>
            </a:pPr>
            <a:endParaRPr lang="fr-FR" sz="4400" dirty="0">
              <a:solidFill>
                <a:schemeClr val="bg1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fr-FR" sz="4400" dirty="0">
                <a:solidFill>
                  <a:prstClr val="white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  <a:t>Président de la Commission des Statuts Règlements</a:t>
            </a:r>
          </a:p>
          <a:p>
            <a:pPr marL="0" indent="0">
              <a:buFont typeface="Arial" pitchFamily="34" charset="0"/>
              <a:buNone/>
            </a:pPr>
            <a:endParaRPr lang="fr-FR" sz="5100" dirty="0">
              <a:solidFill>
                <a:prstClr val="white"/>
              </a:solidFill>
              <a:latin typeface="Roboto Black" pitchFamily="2" charset="0"/>
              <a:ea typeface="Roboto Black" pitchFamily="2" charset="0"/>
              <a:cs typeface="Roboto Black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fr-FR" sz="1600" dirty="0">
              <a:solidFill>
                <a:prstClr val="white"/>
              </a:solidFill>
              <a:latin typeface="Roboto Black" pitchFamily="2" charset="0"/>
              <a:ea typeface="Roboto" pitchFamily="2" charset="0"/>
              <a:cs typeface="Roboto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fr-FR" sz="1600" dirty="0">
              <a:solidFill>
                <a:schemeClr val="bg1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fr-FR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FD9A2B6-26D3-9599-FF40-C916FA3F8F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345" y="3230604"/>
            <a:ext cx="2671805" cy="2636181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68082366-5EC1-6CBD-255A-3197F4B691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4" y="6282943"/>
            <a:ext cx="1260390" cy="48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517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9839547A-6098-446C-9329-F45A318D73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528" y="6138339"/>
            <a:ext cx="1411472" cy="719661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CC0233B3-A3C5-9D4D-B07B-3CCC3C2DC7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53455"/>
            <a:ext cx="2125980" cy="601980"/>
          </a:xfrm>
          <a:prstGeom prst="rect">
            <a:avLst/>
          </a:prstGeom>
        </p:spPr>
      </p:pic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A64BB7E2-FFF1-FF40-9618-25EC3BDD69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356" y="1061913"/>
            <a:ext cx="6833286" cy="601980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fr-FR" sz="128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LES CMCD TERRITORIALES </a:t>
            </a:r>
          </a:p>
          <a:p>
            <a:pPr marL="0" indent="0" algn="ctr">
              <a:buNone/>
            </a:pPr>
            <a:endParaRPr lang="fr-FR" sz="12800" b="1" dirty="0">
              <a:solidFill>
                <a:schemeClr val="bg1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0" indent="0">
              <a:buNone/>
            </a:pPr>
            <a:endParaRPr lang="fr-FR" dirty="0">
              <a:solidFill>
                <a:schemeClr val="bg1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0" indent="0">
              <a:buNone/>
            </a:pPr>
            <a:endParaRPr lang="fr-FR" sz="1600" dirty="0">
              <a:solidFill>
                <a:prstClr val="white"/>
              </a:solidFill>
              <a:latin typeface="Roboto Black" pitchFamily="2" charset="0"/>
              <a:ea typeface="Roboto" pitchFamily="2" charset="0"/>
              <a:cs typeface="Roboto" pitchFamily="2" charset="0"/>
            </a:endParaRPr>
          </a:p>
          <a:p>
            <a:pPr marL="0" indent="0">
              <a:buNone/>
            </a:pPr>
            <a:endParaRPr lang="fr-FR" sz="1600" dirty="0">
              <a:solidFill>
                <a:schemeClr val="bg1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0" indent="0">
              <a:buNone/>
            </a:pPr>
            <a:r>
              <a:rPr lang="fr-FR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B478D2DE-321D-C9DF-81E6-9BBC327809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4" y="6282943"/>
            <a:ext cx="1260390" cy="48523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AADA4BFD-9172-3A48-6A8F-A6D456A79C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575" y="1970371"/>
            <a:ext cx="5228849" cy="362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952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9839547A-6098-446C-9329-F45A318D73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528" y="6138339"/>
            <a:ext cx="1411472" cy="719661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CC0233B3-A3C5-9D4D-B07B-3CCC3C2DC7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53455"/>
            <a:ext cx="2125980" cy="601980"/>
          </a:xfrm>
          <a:prstGeom prst="rect">
            <a:avLst/>
          </a:prstGeom>
        </p:spPr>
      </p:pic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A64BB7E2-FFF1-FF40-9618-25EC3BDD69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357" y="153455"/>
            <a:ext cx="6833286" cy="6372105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fr-FR" sz="128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FORMATIONS OUTILS FFHANDBALL</a:t>
            </a:r>
          </a:p>
          <a:p>
            <a:pPr marL="0" indent="0">
              <a:buNone/>
            </a:pPr>
            <a:endParaRPr lang="fr-FR" sz="6600" dirty="0">
              <a:solidFill>
                <a:schemeClr val="bg1"/>
              </a:solidFill>
              <a:effectLst/>
              <a:latin typeface="Roboto" panose="02000000000000000000" pitchFamily="2" charset="0"/>
            </a:endParaRPr>
          </a:p>
          <a:p>
            <a:pPr marL="0" indent="0">
              <a:buNone/>
            </a:pPr>
            <a:r>
              <a:rPr lang="fr-FR" sz="660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Les Outils fédéraux</a:t>
            </a:r>
          </a:p>
          <a:p>
            <a:pPr marL="0" indent="0">
              <a:buNone/>
            </a:pPr>
            <a:r>
              <a:rPr lang="fr-FR" sz="660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Le Centre de Ressources</a:t>
            </a:r>
          </a:p>
          <a:p>
            <a:pPr marL="0" indent="0">
              <a:buNone/>
            </a:pPr>
            <a:r>
              <a:rPr lang="fr-FR" sz="660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L’utilisation de </a:t>
            </a:r>
            <a:r>
              <a:rPr lang="fr-FR" sz="660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GestHand</a:t>
            </a:r>
            <a:endParaRPr lang="fr-FR" sz="6600" dirty="0">
              <a:solidFill>
                <a:schemeClr val="bg1"/>
              </a:solidFill>
              <a:effectLst/>
              <a:latin typeface="Roboto" panose="02000000000000000000" pitchFamily="2" charset="0"/>
            </a:endParaRPr>
          </a:p>
          <a:p>
            <a:pPr lvl="1"/>
            <a:r>
              <a:rPr lang="fr-FR" sz="620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Licences</a:t>
            </a:r>
          </a:p>
          <a:p>
            <a:pPr lvl="1"/>
            <a:r>
              <a:rPr lang="fr-FR" sz="620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Entraînements</a:t>
            </a:r>
          </a:p>
          <a:p>
            <a:pPr lvl="1"/>
            <a:r>
              <a:rPr lang="fr-FR" sz="620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Evènements</a:t>
            </a:r>
          </a:p>
          <a:p>
            <a:pPr lvl="1"/>
            <a:r>
              <a:rPr lang="fr-FR" sz="620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Labels</a:t>
            </a:r>
          </a:p>
          <a:p>
            <a:pPr marL="0" indent="0">
              <a:buNone/>
            </a:pPr>
            <a:r>
              <a:rPr lang="fr-FR" sz="660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GestHand</a:t>
            </a:r>
            <a:r>
              <a:rPr lang="fr-FR" sz="660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Extraction</a:t>
            </a:r>
          </a:p>
          <a:p>
            <a:pPr marL="0" indent="0">
              <a:buNone/>
            </a:pPr>
            <a:r>
              <a:rPr lang="fr-FR" sz="660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L’Observatoire</a:t>
            </a:r>
          </a:p>
          <a:p>
            <a:pPr marL="0" indent="0">
              <a:buNone/>
            </a:pPr>
            <a:r>
              <a:rPr lang="fr-FR" sz="660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La Gestion de la boîte mail fédérale dans la vie du club</a:t>
            </a:r>
          </a:p>
          <a:p>
            <a:pPr marL="0" indent="0" algn="ctr">
              <a:buNone/>
            </a:pPr>
            <a:endParaRPr lang="fr-FR" sz="12800" b="1" dirty="0">
              <a:solidFill>
                <a:schemeClr val="bg1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0" indent="0" algn="ctr">
              <a:buNone/>
            </a:pPr>
            <a:r>
              <a:rPr lang="fr-FR" sz="128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LE 27 ET 28 NOVEMBRE 2023 </a:t>
            </a:r>
          </a:p>
          <a:p>
            <a:pPr marL="0" indent="0" algn="ctr">
              <a:buNone/>
            </a:pPr>
            <a:endParaRPr lang="fr-FR" sz="12800" b="1" dirty="0">
              <a:solidFill>
                <a:schemeClr val="bg1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0" indent="0" algn="ctr">
              <a:buNone/>
            </a:pPr>
            <a:r>
              <a:rPr lang="fr-FR" sz="96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2 Sessions à LILLE</a:t>
            </a:r>
          </a:p>
          <a:p>
            <a:pPr marL="0" indent="0" algn="ctr">
              <a:buNone/>
            </a:pPr>
            <a:r>
              <a:rPr lang="fr-FR" sz="96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2 Sessions à PERONNE</a:t>
            </a:r>
          </a:p>
          <a:p>
            <a:pPr marL="0" indent="0">
              <a:buNone/>
            </a:pPr>
            <a:endParaRPr lang="fr-FR" dirty="0">
              <a:solidFill>
                <a:schemeClr val="bg1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0" indent="0">
              <a:buNone/>
            </a:pPr>
            <a:endParaRPr lang="fr-FR" sz="1600" dirty="0">
              <a:solidFill>
                <a:prstClr val="white"/>
              </a:solidFill>
              <a:latin typeface="Roboto Black" pitchFamily="2" charset="0"/>
              <a:ea typeface="Roboto" pitchFamily="2" charset="0"/>
              <a:cs typeface="Roboto" pitchFamily="2" charset="0"/>
            </a:endParaRPr>
          </a:p>
          <a:p>
            <a:pPr marL="0" indent="0">
              <a:buNone/>
            </a:pPr>
            <a:endParaRPr lang="fr-FR" sz="1600" dirty="0">
              <a:solidFill>
                <a:schemeClr val="bg1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0" indent="0">
              <a:buNone/>
            </a:pPr>
            <a:r>
              <a:rPr lang="fr-FR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B478D2DE-321D-C9DF-81E6-9BBC327809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4" y="6282943"/>
            <a:ext cx="1260390" cy="48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8268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9839547A-6098-446C-9329-F45A318D73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528" y="6138339"/>
            <a:ext cx="1411472" cy="719661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CC0233B3-A3C5-9D4D-B07B-3CCC3C2DC7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53455"/>
            <a:ext cx="2125980" cy="601980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B478D2DE-321D-C9DF-81E6-9BBC327809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4" y="6282943"/>
            <a:ext cx="1260390" cy="485235"/>
          </a:xfrm>
          <a:prstGeom prst="rect">
            <a:avLst/>
          </a:prstGeom>
        </p:spPr>
      </p:pic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6C945832-6E66-4F9F-2096-88BF0F8BF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919" y="988542"/>
            <a:ext cx="8106031" cy="3707026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fr-FR" sz="128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MERCI POUR VOTRE PARTICIPATION </a:t>
            </a:r>
          </a:p>
          <a:p>
            <a:pPr marL="0" indent="0" algn="ctr">
              <a:buNone/>
            </a:pPr>
            <a:endParaRPr lang="fr-FR" sz="12800" b="1" dirty="0">
              <a:solidFill>
                <a:schemeClr val="bg1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0" indent="0" algn="ctr">
              <a:buNone/>
            </a:pPr>
            <a:r>
              <a:rPr lang="fr-FR" sz="128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CONTACT : </a:t>
            </a:r>
          </a:p>
          <a:p>
            <a:pPr marL="0" indent="0" algn="ctr">
              <a:buNone/>
            </a:pPr>
            <a:r>
              <a:rPr lang="fr-FR" sz="128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COMMISSION CMCD</a:t>
            </a:r>
          </a:p>
          <a:p>
            <a:pPr marL="0" indent="0" algn="ctr">
              <a:buNone/>
            </a:pPr>
            <a:r>
              <a:rPr lang="fr-FR" sz="9600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  <a:hlinkClick r:id="rId6"/>
              </a:rPr>
              <a:t>5700000.cmcd@ffhandball.net</a:t>
            </a:r>
            <a:r>
              <a:rPr lang="fr-FR" sz="128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</a:t>
            </a:r>
          </a:p>
          <a:p>
            <a:pPr marL="0" indent="0" algn="ctr">
              <a:buNone/>
            </a:pPr>
            <a:endParaRPr lang="fr-FR" sz="12800" b="1" dirty="0">
              <a:solidFill>
                <a:schemeClr val="bg1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0" indent="0" algn="ctr">
              <a:buNone/>
            </a:pPr>
            <a:r>
              <a:rPr lang="fr-FR" sz="9600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Clément ROLLET :</a:t>
            </a:r>
          </a:p>
          <a:p>
            <a:pPr marL="0" indent="0" algn="ctr">
              <a:buNone/>
            </a:pPr>
            <a:r>
              <a:rPr lang="fr-FR" sz="9600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  <a:hlinkClick r:id="rId7"/>
              </a:rPr>
              <a:t>5700000.crollet@ffhandball.net</a:t>
            </a:r>
            <a:r>
              <a:rPr lang="fr-FR" sz="9600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</a:t>
            </a:r>
          </a:p>
          <a:p>
            <a:pPr marL="0" indent="0" algn="ctr">
              <a:buNone/>
            </a:pPr>
            <a:endParaRPr lang="fr-FR" sz="9600" dirty="0">
              <a:solidFill>
                <a:schemeClr val="bg1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0" indent="0" algn="ctr">
              <a:buNone/>
            </a:pPr>
            <a:r>
              <a:rPr lang="fr-FR" sz="9600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Johann COQUIN :</a:t>
            </a:r>
          </a:p>
          <a:p>
            <a:pPr marL="0" indent="0" algn="ctr">
              <a:buNone/>
            </a:pPr>
            <a:r>
              <a:rPr lang="fr-FR" sz="9600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  <a:hlinkClick r:id="rId8"/>
              </a:rPr>
              <a:t>5700000.jcoquin@ffhandball.net</a:t>
            </a:r>
            <a:r>
              <a:rPr lang="fr-FR" sz="9600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44027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859BF668-91E7-0269-F6E7-62ECD7CF59C0}"/>
              </a:ext>
            </a:extLst>
          </p:cNvPr>
          <p:cNvSpPr txBox="1">
            <a:spLocks/>
          </p:cNvSpPr>
          <p:nvPr/>
        </p:nvSpPr>
        <p:spPr>
          <a:xfrm>
            <a:off x="0" y="1417919"/>
            <a:ext cx="9144000" cy="1375709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fr-FR" sz="2640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Les règles du jeu</a:t>
            </a:r>
          </a:p>
          <a:p>
            <a:pPr marL="0" indent="0" algn="ctr">
              <a:buFont typeface="Arial" pitchFamily="34" charset="0"/>
              <a:buNone/>
            </a:pPr>
            <a:endParaRPr lang="fr-FR">
              <a:solidFill>
                <a:schemeClr val="bg1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0" indent="0" algn="ctr">
              <a:buFont typeface="Arial" pitchFamily="34" charset="0"/>
              <a:buNone/>
            </a:pPr>
            <a:endParaRPr lang="fr-FR" sz="1600">
              <a:solidFill>
                <a:prstClr val="white"/>
              </a:solidFill>
              <a:latin typeface="Roboto Black" pitchFamily="2" charset="0"/>
              <a:ea typeface="Roboto" pitchFamily="2" charset="0"/>
              <a:cs typeface="Roboto" pitchFamily="2" charset="0"/>
            </a:endParaRPr>
          </a:p>
          <a:p>
            <a:pPr marL="0" indent="0" algn="ctr">
              <a:buFont typeface="Arial" pitchFamily="34" charset="0"/>
              <a:buNone/>
            </a:pPr>
            <a:endParaRPr lang="fr-FR" sz="1600">
              <a:solidFill>
                <a:schemeClr val="bg1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fr-FR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</a:t>
            </a:r>
            <a:endParaRPr lang="fr-FR" dirty="0">
              <a:solidFill>
                <a:schemeClr val="bg1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19E2A9F-9526-CA3B-93AF-3D7F646209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528" y="6138339"/>
            <a:ext cx="1411472" cy="719661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719F86DD-ADEB-4ECE-AAC5-B3A0D74300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259" y="3305878"/>
            <a:ext cx="1472101" cy="84483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E077259-5992-DF2D-8AEF-469535C363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930" y="3305877"/>
            <a:ext cx="1357998" cy="86572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A932125-E593-3480-E036-58A5AA5297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284984"/>
            <a:ext cx="1348532" cy="865724"/>
          </a:xfrm>
          <a:prstGeom prst="rect">
            <a:avLst/>
          </a:prstGeom>
        </p:spPr>
      </p:pic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3BCF8C4D-8405-E8F3-9EB7-8571E239C4F1}"/>
              </a:ext>
            </a:extLst>
          </p:cNvPr>
          <p:cNvSpPr txBox="1">
            <a:spLocks/>
          </p:cNvSpPr>
          <p:nvPr/>
        </p:nvSpPr>
        <p:spPr>
          <a:xfrm>
            <a:off x="539552" y="4365104"/>
            <a:ext cx="1820788" cy="10208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fr-FR" sz="1600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micros fermés</a:t>
            </a:r>
          </a:p>
          <a:p>
            <a:pPr marL="0" indent="0" algn="ctr">
              <a:buFont typeface="Arial" pitchFamily="34" charset="0"/>
              <a:buNone/>
            </a:pPr>
            <a:endParaRPr lang="fr-FR" sz="1800" dirty="0">
              <a:solidFill>
                <a:schemeClr val="bg1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0" indent="0" algn="ctr">
              <a:buFont typeface="Arial" pitchFamily="34" charset="0"/>
              <a:buNone/>
            </a:pPr>
            <a:endParaRPr lang="fr-FR" sz="1800" dirty="0">
              <a:solidFill>
                <a:prstClr val="white"/>
              </a:solidFill>
              <a:latin typeface="Roboto Black" pitchFamily="2" charset="0"/>
              <a:ea typeface="Roboto" pitchFamily="2" charset="0"/>
              <a:cs typeface="Roboto" pitchFamily="2" charset="0"/>
            </a:endParaRPr>
          </a:p>
          <a:p>
            <a:pPr marL="0" indent="0" algn="ctr">
              <a:buFont typeface="Arial" pitchFamily="34" charset="0"/>
              <a:buNone/>
            </a:pPr>
            <a:endParaRPr lang="fr-FR" sz="1800" dirty="0">
              <a:solidFill>
                <a:schemeClr val="bg1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fr-FR" sz="1800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</a:t>
            </a:r>
          </a:p>
        </p:txBody>
      </p:sp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029AE413-9685-BD11-7D00-D0694AB687F9}"/>
              </a:ext>
            </a:extLst>
          </p:cNvPr>
          <p:cNvSpPr txBox="1">
            <a:spLocks/>
          </p:cNvSpPr>
          <p:nvPr/>
        </p:nvSpPr>
        <p:spPr>
          <a:xfrm>
            <a:off x="3203848" y="4380434"/>
            <a:ext cx="2088232" cy="10208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fr-FR" sz="1600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Chat à votre disposition pour poser vos questions</a:t>
            </a:r>
          </a:p>
          <a:p>
            <a:pPr marL="0" indent="0" algn="ctr">
              <a:buFont typeface="Arial" pitchFamily="34" charset="0"/>
              <a:buNone/>
            </a:pPr>
            <a:endParaRPr lang="fr-FR" sz="1800" dirty="0">
              <a:solidFill>
                <a:schemeClr val="bg1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0" indent="0" algn="ctr">
              <a:buFont typeface="Arial" pitchFamily="34" charset="0"/>
              <a:buNone/>
            </a:pPr>
            <a:endParaRPr lang="fr-FR" sz="1800" dirty="0">
              <a:solidFill>
                <a:prstClr val="white"/>
              </a:solidFill>
              <a:latin typeface="Roboto Black" pitchFamily="2" charset="0"/>
              <a:ea typeface="Roboto" pitchFamily="2" charset="0"/>
              <a:cs typeface="Roboto" pitchFamily="2" charset="0"/>
            </a:endParaRPr>
          </a:p>
          <a:p>
            <a:pPr marL="0" indent="0" algn="ctr">
              <a:buFont typeface="Arial" pitchFamily="34" charset="0"/>
              <a:buNone/>
            </a:pPr>
            <a:endParaRPr lang="fr-FR" sz="1800" dirty="0">
              <a:solidFill>
                <a:schemeClr val="bg1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fr-FR" sz="1800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</a:t>
            </a:r>
          </a:p>
        </p:txBody>
      </p:sp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id="{55AD043C-4ACF-A2C4-4234-734571FEA6AC}"/>
              </a:ext>
            </a:extLst>
          </p:cNvPr>
          <p:cNvSpPr txBox="1">
            <a:spLocks/>
          </p:cNvSpPr>
          <p:nvPr/>
        </p:nvSpPr>
        <p:spPr>
          <a:xfrm>
            <a:off x="6084168" y="4380434"/>
            <a:ext cx="2088232" cy="10208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fr-FR" sz="1600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La session sera enregistrée et aussi en replay sur le site de la ligue</a:t>
            </a:r>
          </a:p>
          <a:p>
            <a:pPr marL="0" indent="0" algn="ctr">
              <a:buFont typeface="Arial" pitchFamily="34" charset="0"/>
              <a:buNone/>
            </a:pPr>
            <a:endParaRPr lang="fr-FR" sz="1800" dirty="0">
              <a:solidFill>
                <a:schemeClr val="bg1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0" indent="0" algn="ctr">
              <a:buFont typeface="Arial" pitchFamily="34" charset="0"/>
              <a:buNone/>
            </a:pPr>
            <a:endParaRPr lang="fr-FR" sz="1800" dirty="0">
              <a:solidFill>
                <a:prstClr val="white"/>
              </a:solidFill>
              <a:latin typeface="Roboto Black" pitchFamily="2" charset="0"/>
              <a:ea typeface="Roboto" pitchFamily="2" charset="0"/>
              <a:cs typeface="Roboto" pitchFamily="2" charset="0"/>
            </a:endParaRPr>
          </a:p>
          <a:p>
            <a:pPr marL="0" indent="0" algn="ctr">
              <a:buFont typeface="Arial" pitchFamily="34" charset="0"/>
              <a:buNone/>
            </a:pPr>
            <a:endParaRPr lang="fr-FR" sz="1800" dirty="0">
              <a:solidFill>
                <a:schemeClr val="bg1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fr-FR" sz="1800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EFC35F40-F0B7-8732-6EFC-2C4BA62960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54059"/>
            <a:ext cx="2125980" cy="60198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A6DE5581-6DDF-2D9F-CA7B-7632A97023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4" y="6282943"/>
            <a:ext cx="1260390" cy="48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62356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512" y="359621"/>
            <a:ext cx="9144000" cy="616572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u="sng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Webinaire Ligue des Hauts-de-France</a:t>
            </a:r>
          </a:p>
          <a:p>
            <a:pPr marL="0" indent="0">
              <a:buNone/>
            </a:pPr>
            <a:endParaRPr lang="fr-FR" dirty="0">
              <a:solidFill>
                <a:schemeClr val="bg1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0" indent="0" algn="ctr">
              <a:buNone/>
            </a:pPr>
            <a:r>
              <a:rPr lang="fr-FR" sz="3000" b="1" dirty="0">
                <a:solidFill>
                  <a:prstClr val="white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  <a:t>LES CMCD TERRITORIALES (Contribution Mutualisée au développement des clubs) &amp; FORMATION ITFE</a:t>
            </a:r>
          </a:p>
          <a:p>
            <a:pPr marL="0" indent="0">
              <a:buNone/>
            </a:pPr>
            <a:endParaRPr lang="fr-FR" sz="1600" dirty="0">
              <a:solidFill>
                <a:prstClr val="white"/>
              </a:solidFill>
              <a:latin typeface="Roboto Black" pitchFamily="2" charset="0"/>
              <a:ea typeface="Roboto Black" pitchFamily="2" charset="0"/>
              <a:cs typeface="Roboto Black" pitchFamily="2" charset="0"/>
            </a:endParaRPr>
          </a:p>
          <a:p>
            <a:pPr marL="0" indent="0">
              <a:buNone/>
            </a:pPr>
            <a:endParaRPr lang="fr-FR" sz="1600" dirty="0">
              <a:solidFill>
                <a:prstClr val="white"/>
              </a:solidFill>
              <a:latin typeface="Roboto Black" pitchFamily="2" charset="0"/>
              <a:ea typeface="Roboto Black" pitchFamily="2" charset="0"/>
              <a:cs typeface="Roboto Black" pitchFamily="2" charset="0"/>
            </a:endParaRPr>
          </a:p>
          <a:p>
            <a:pPr marL="0" indent="0">
              <a:buNone/>
            </a:pPr>
            <a:endParaRPr lang="fr-FR" sz="1600" dirty="0">
              <a:solidFill>
                <a:prstClr val="white"/>
              </a:solidFill>
              <a:latin typeface="Roboto Black" pitchFamily="2" charset="0"/>
              <a:ea typeface="Roboto Black" pitchFamily="2" charset="0"/>
              <a:cs typeface="Roboto Black" pitchFamily="2" charset="0"/>
            </a:endParaRPr>
          </a:p>
          <a:p>
            <a:pPr marL="0" indent="0">
              <a:buNone/>
            </a:pPr>
            <a:endParaRPr lang="fr-FR" sz="1600" dirty="0">
              <a:solidFill>
                <a:prstClr val="white"/>
              </a:solidFill>
              <a:latin typeface="Roboto Black" pitchFamily="2" charset="0"/>
              <a:ea typeface="Roboto Black" pitchFamily="2" charset="0"/>
              <a:cs typeface="Roboto Black" pitchFamily="2" charset="0"/>
            </a:endParaRPr>
          </a:p>
          <a:p>
            <a:pPr marL="0" indent="0">
              <a:buNone/>
            </a:pPr>
            <a:r>
              <a:rPr lang="fr-FR" sz="1600" dirty="0">
                <a:solidFill>
                  <a:prstClr val="white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  <a:t>En présence de : </a:t>
            </a:r>
          </a:p>
          <a:p>
            <a:pPr marL="0" indent="0">
              <a:buNone/>
            </a:pPr>
            <a:br>
              <a:rPr lang="fr-FR" sz="1600" dirty="0">
                <a:solidFill>
                  <a:prstClr val="white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</a:br>
            <a:endParaRPr lang="fr-FR" sz="1600" dirty="0">
              <a:solidFill>
                <a:prstClr val="white"/>
              </a:solidFill>
              <a:latin typeface="Roboto Black" pitchFamily="2" charset="0"/>
              <a:ea typeface="Roboto Black" pitchFamily="2" charset="0"/>
              <a:cs typeface="Roboto Black" pitchFamily="2" charset="0"/>
            </a:endParaRPr>
          </a:p>
          <a:p>
            <a:pPr marL="0" indent="0">
              <a:buNone/>
            </a:pPr>
            <a:r>
              <a:rPr lang="fr-FR" sz="1600" dirty="0">
                <a:solidFill>
                  <a:prstClr val="white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  <a:t>André LAVAIRE – Président de la Commission des Statuts et Règlements </a:t>
            </a:r>
            <a:br>
              <a:rPr lang="fr-FR" sz="1600" dirty="0">
                <a:solidFill>
                  <a:prstClr val="white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</a:br>
            <a:endParaRPr lang="fr-FR" sz="1600" dirty="0">
              <a:solidFill>
                <a:prstClr val="white"/>
              </a:solidFill>
              <a:latin typeface="Roboto Black" pitchFamily="2" charset="0"/>
              <a:ea typeface="Roboto Black" pitchFamily="2" charset="0"/>
              <a:cs typeface="Roboto Black" pitchFamily="2" charset="0"/>
            </a:endParaRPr>
          </a:p>
          <a:p>
            <a:pPr marL="0" indent="0">
              <a:buNone/>
            </a:pPr>
            <a:r>
              <a:rPr lang="fr-FR" sz="1600" dirty="0">
                <a:solidFill>
                  <a:prstClr val="white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  <a:t>Clément ROLLET – CTF Ligue &amp; Responsable pédagogique de l’ITFE des Hauts-de-France</a:t>
            </a:r>
          </a:p>
          <a:p>
            <a:pPr marL="0" indent="0">
              <a:buNone/>
            </a:pPr>
            <a:endParaRPr lang="fr-FR" sz="1600" dirty="0">
              <a:solidFill>
                <a:prstClr val="white"/>
              </a:solidFill>
              <a:latin typeface="Roboto Black" pitchFamily="2" charset="0"/>
              <a:ea typeface="Roboto Black" pitchFamily="2" charset="0"/>
              <a:cs typeface="Roboto Black" pitchFamily="2" charset="0"/>
            </a:endParaRPr>
          </a:p>
          <a:p>
            <a:pPr marL="0" indent="0">
              <a:buNone/>
            </a:pPr>
            <a:r>
              <a:rPr lang="fr-FR" sz="1600" dirty="0">
                <a:solidFill>
                  <a:prstClr val="white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  <a:t>Johann COQUIN – CTF Ligue Arbitrage &amp; Coordonnateur des formations des arbitres et des métiers de l’arbitrage</a:t>
            </a:r>
          </a:p>
          <a:p>
            <a:pPr marL="0" indent="0">
              <a:buNone/>
            </a:pPr>
            <a:endParaRPr lang="fr-FR" sz="1600" dirty="0">
              <a:solidFill>
                <a:prstClr val="white"/>
              </a:solidFill>
              <a:latin typeface="Roboto Black" pitchFamily="2" charset="0"/>
              <a:ea typeface="Roboto" pitchFamily="2" charset="0"/>
              <a:cs typeface="Roboto" pitchFamily="2" charset="0"/>
            </a:endParaRPr>
          </a:p>
          <a:p>
            <a:pPr marL="0" indent="0">
              <a:buNone/>
            </a:pPr>
            <a:endParaRPr lang="fr-FR" sz="1600" dirty="0">
              <a:solidFill>
                <a:schemeClr val="bg1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0" indent="0">
              <a:buNone/>
            </a:pPr>
            <a:r>
              <a:rPr lang="fr-FR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9BFA306-9A72-C364-3F74-59228DC7A7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528" y="6138339"/>
            <a:ext cx="1411472" cy="719661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E39C75B4-1C27-2B5C-B5B5-879FB7F271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54059"/>
            <a:ext cx="2125980" cy="60198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1D616E0-08D5-2430-B343-FD8BFD73CD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4" y="6282943"/>
            <a:ext cx="1260390" cy="48523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9839547A-6098-446C-9329-F45A318D73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528" y="6138339"/>
            <a:ext cx="1411472" cy="719661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CC0233B3-A3C5-9D4D-B07B-3CCC3C2DC7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53455"/>
            <a:ext cx="2125980" cy="601980"/>
          </a:xfrm>
          <a:prstGeom prst="rect">
            <a:avLst/>
          </a:prstGeom>
        </p:spPr>
      </p:pic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A64BB7E2-FFF1-FF40-9618-25EC3BDD69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9812" y="392794"/>
            <a:ext cx="3384376" cy="371910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fr-FR" sz="9600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Propos introductifs</a:t>
            </a:r>
          </a:p>
          <a:p>
            <a:pPr marL="0" indent="0">
              <a:buNone/>
            </a:pPr>
            <a:endParaRPr lang="fr-FR" dirty="0">
              <a:solidFill>
                <a:schemeClr val="bg1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0" indent="0">
              <a:buNone/>
            </a:pPr>
            <a:endParaRPr lang="fr-FR" sz="1600" dirty="0">
              <a:solidFill>
                <a:prstClr val="white"/>
              </a:solidFill>
              <a:latin typeface="Roboto Black" pitchFamily="2" charset="0"/>
              <a:ea typeface="Roboto" pitchFamily="2" charset="0"/>
              <a:cs typeface="Roboto" pitchFamily="2" charset="0"/>
            </a:endParaRPr>
          </a:p>
          <a:p>
            <a:pPr marL="0" indent="0">
              <a:buNone/>
            </a:pPr>
            <a:endParaRPr lang="fr-FR" sz="1600" dirty="0">
              <a:solidFill>
                <a:schemeClr val="bg1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0" indent="0">
              <a:buNone/>
            </a:pPr>
            <a:r>
              <a:rPr lang="fr-FR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</a:t>
            </a:r>
          </a:p>
        </p:txBody>
      </p:sp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30C66F14-63A7-234A-A5D9-3357342B9C10}"/>
              </a:ext>
            </a:extLst>
          </p:cNvPr>
          <p:cNvSpPr txBox="1">
            <a:spLocks/>
          </p:cNvSpPr>
          <p:nvPr/>
        </p:nvSpPr>
        <p:spPr>
          <a:xfrm>
            <a:off x="107504" y="3385108"/>
            <a:ext cx="4824536" cy="2636180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r-FR" sz="5800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Clément ROLLET</a:t>
            </a:r>
          </a:p>
          <a:p>
            <a:pPr marL="0" indent="0">
              <a:buFont typeface="Arial" pitchFamily="34" charset="0"/>
              <a:buNone/>
            </a:pPr>
            <a:endParaRPr lang="fr-FR" dirty="0">
              <a:solidFill>
                <a:schemeClr val="bg1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fr-FR" sz="5100" dirty="0">
                <a:solidFill>
                  <a:prstClr val="white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  <a:t>Conseiller technique fédéral</a:t>
            </a:r>
          </a:p>
          <a:p>
            <a:pPr marL="0" indent="0">
              <a:buFont typeface="Arial" pitchFamily="34" charset="0"/>
              <a:buNone/>
            </a:pPr>
            <a:endParaRPr lang="fr-FR" sz="5100" dirty="0">
              <a:solidFill>
                <a:prstClr val="white"/>
              </a:solidFill>
              <a:latin typeface="Roboto Black" pitchFamily="2" charset="0"/>
              <a:ea typeface="Roboto Black" pitchFamily="2" charset="0"/>
              <a:cs typeface="Roboto Black" pitchFamily="2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fr-FR" sz="5100" dirty="0">
                <a:solidFill>
                  <a:prstClr val="white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  <a:t>Responsable pédagogique de l’Institut Territorial de Formation et de l’Emploi (ITFE) des Hauts-de-France</a:t>
            </a:r>
          </a:p>
          <a:p>
            <a:pPr marL="0" indent="0">
              <a:buFont typeface="Arial" pitchFamily="34" charset="0"/>
              <a:buNone/>
            </a:pPr>
            <a:endParaRPr lang="fr-FR" sz="1600" dirty="0">
              <a:solidFill>
                <a:prstClr val="white"/>
              </a:solidFill>
              <a:latin typeface="Roboto Black" pitchFamily="2" charset="0"/>
              <a:ea typeface="Roboto" pitchFamily="2" charset="0"/>
              <a:cs typeface="Roboto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fr-FR" sz="1600" dirty="0">
              <a:solidFill>
                <a:schemeClr val="bg1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fr-FR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9D2A50E-6AC6-D945-BC25-EFABDC946A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844824"/>
            <a:ext cx="3237643" cy="3268478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28BD7A1A-2B19-6AC6-C7BB-58747BA512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4" y="6282943"/>
            <a:ext cx="1260390" cy="48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686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2472" y="147092"/>
            <a:ext cx="8661528" cy="61657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u="sng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SOMMAIRE </a:t>
            </a:r>
          </a:p>
          <a:p>
            <a:pPr marL="0" indent="0">
              <a:buNone/>
            </a:pPr>
            <a:endParaRPr lang="fr-FR" sz="1800" b="0" i="0" u="none" strike="noStrike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  <a:p>
            <a:r>
              <a:rPr lang="fr-FR" sz="1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Qu’est-ce que les </a:t>
            </a:r>
            <a:r>
              <a:rPr lang="fr-FR" sz="1800" b="1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CMCD territoriales </a:t>
            </a:r>
            <a:r>
              <a:rPr lang="fr-FR" sz="1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? Le socle ? Le seuil ?</a:t>
            </a:r>
            <a:endParaRPr lang="fr-FR" sz="1800" b="1" i="0" u="none" strike="noStrike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fr-FR" sz="1800" b="0" i="0" u="none" strike="noStrike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fr-FR" sz="1800" b="0" i="0" u="none" strike="noStrike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  <a:p>
            <a:r>
              <a:rPr lang="fr-FR" sz="1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Présentation des CMCD </a:t>
            </a:r>
            <a:r>
              <a:rPr lang="fr-FR" sz="1800" b="1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« domaine sportif » </a:t>
            </a:r>
            <a:endParaRPr lang="fr-FR" sz="1800" b="0" i="0" u="none" strike="noStrike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  <a:p>
            <a:r>
              <a:rPr lang="fr-FR" sz="1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Présentation des CMCD </a:t>
            </a:r>
            <a:r>
              <a:rPr lang="fr-FR" sz="1800" b="1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« domaine technique » (e</a:t>
            </a:r>
            <a:r>
              <a:rPr lang="fr-FR" sz="1800" b="1" dirty="0">
                <a:solidFill>
                  <a:schemeClr val="bg1"/>
                </a:solidFill>
                <a:latin typeface="Calibri" panose="020F0502020204030204" pitchFamily="34" charset="0"/>
              </a:rPr>
              <a:t>ncadrement technique &amp; école d’arbitrage) </a:t>
            </a:r>
            <a:r>
              <a:rPr lang="fr-FR" sz="1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et les formations en lien</a:t>
            </a:r>
          </a:p>
          <a:p>
            <a:r>
              <a:rPr lang="fr-FR" sz="1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Présentation CMCD </a:t>
            </a:r>
            <a:r>
              <a:rPr lang="fr-FR" sz="1800" b="1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« domaine arbitrage » </a:t>
            </a:r>
            <a:r>
              <a:rPr lang="fr-FR" sz="1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(juges arbitres &amp; juges arbitres jeunes) et les formations en lien </a:t>
            </a:r>
          </a:p>
          <a:p>
            <a:pPr marL="0" indent="0">
              <a:buNone/>
            </a:pPr>
            <a:endParaRPr lang="fr-FR" sz="1800" b="0" i="0" u="none" strike="noStrike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fr-FR" sz="1800" b="0" i="0" u="none" strike="noStrike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  <a:p>
            <a:r>
              <a:rPr lang="fr-FR" sz="1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Présentation </a:t>
            </a:r>
            <a:r>
              <a:rPr lang="fr-FR" sz="1800" b="1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des dispositions générales </a:t>
            </a:r>
            <a:r>
              <a:rPr lang="fr-FR" sz="1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(sanctions / valorisations) </a:t>
            </a:r>
          </a:p>
          <a:p>
            <a:pPr marL="0" indent="0">
              <a:buNone/>
            </a:pPr>
            <a:endParaRPr lang="fr-FR" sz="1800" b="0" i="0" u="none" strike="noStrike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fr-FR" sz="1800" b="0" i="0" u="none" strike="noStrike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  <a:p>
            <a:r>
              <a:rPr lang="fr-FR" sz="1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Questions diverses</a:t>
            </a:r>
          </a:p>
          <a:p>
            <a:r>
              <a:rPr lang="fr-FR" sz="1800" dirty="0">
                <a:solidFill>
                  <a:schemeClr val="bg1"/>
                </a:solidFill>
                <a:latin typeface="Calibri" panose="020F0502020204030204" pitchFamily="34" charset="0"/>
              </a:rPr>
              <a:t>Formation </a:t>
            </a:r>
            <a:r>
              <a:rPr lang="fr-FR" sz="1800" dirty="0" err="1">
                <a:solidFill>
                  <a:schemeClr val="bg1"/>
                </a:solidFill>
                <a:latin typeface="Calibri" panose="020F0502020204030204" pitchFamily="34" charset="0"/>
              </a:rPr>
              <a:t>Gesthand</a:t>
            </a:r>
            <a:r>
              <a:rPr lang="fr-FR" sz="1800" dirty="0">
                <a:solidFill>
                  <a:schemeClr val="bg1"/>
                </a:solidFill>
                <a:latin typeface="Calibri" panose="020F0502020204030204" pitchFamily="34" charset="0"/>
              </a:rPr>
              <a:t> &amp; outils FFHandball</a:t>
            </a:r>
            <a:endParaRPr lang="fr-FR" sz="1600" dirty="0">
              <a:solidFill>
                <a:prstClr val="white"/>
              </a:solidFill>
              <a:latin typeface="Roboto Black" pitchFamily="2" charset="0"/>
              <a:ea typeface="Roboto" pitchFamily="2" charset="0"/>
              <a:cs typeface="Roboto" pitchFamily="2" charset="0"/>
            </a:endParaRPr>
          </a:p>
          <a:p>
            <a:r>
              <a:rPr lang="fr-FR" sz="1600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Conclusion </a:t>
            </a:r>
          </a:p>
          <a:p>
            <a:pPr marL="0" indent="0">
              <a:buNone/>
            </a:pPr>
            <a:endParaRPr lang="fr-FR" dirty="0">
              <a:solidFill>
                <a:schemeClr val="bg1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9BFA306-9A72-C364-3F74-59228DC7A7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528" y="6138339"/>
            <a:ext cx="1411472" cy="719661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E39C75B4-1C27-2B5C-B5B5-879FB7F271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54059"/>
            <a:ext cx="2125980" cy="60198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1D616E0-08D5-2430-B343-FD8BFD73CD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4" y="6282943"/>
            <a:ext cx="1260390" cy="48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194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9839547A-6098-446C-9329-F45A318D73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528" y="6138339"/>
            <a:ext cx="1411472" cy="719661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CC0233B3-A3C5-9D4D-B07B-3CCC3C2DC7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53455"/>
            <a:ext cx="2125980" cy="601980"/>
          </a:xfrm>
          <a:prstGeom prst="rect">
            <a:avLst/>
          </a:prstGeom>
        </p:spPr>
      </p:pic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A64BB7E2-FFF1-FF40-9618-25EC3BDD69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242" y="836712"/>
            <a:ext cx="6833286" cy="371910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fr-FR" sz="128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LES CMCD TERRITORIALES :</a:t>
            </a:r>
          </a:p>
          <a:p>
            <a:pPr marL="0" indent="0" algn="ctr">
              <a:buNone/>
            </a:pPr>
            <a:endParaRPr lang="fr-FR" sz="12800" b="1" dirty="0">
              <a:solidFill>
                <a:schemeClr val="bg1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r>
              <a:rPr lang="fr-FR" sz="9600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Le SOCLE DE BASE</a:t>
            </a:r>
          </a:p>
          <a:p>
            <a:r>
              <a:rPr lang="fr-FR" sz="9600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LE SEUIL</a:t>
            </a:r>
          </a:p>
          <a:p>
            <a:r>
              <a:rPr lang="fr-FR" sz="9600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LE DOMAINE SPORTIF</a:t>
            </a:r>
          </a:p>
          <a:p>
            <a:pPr marL="0" indent="0">
              <a:buNone/>
            </a:pPr>
            <a:endParaRPr lang="fr-FR" dirty="0">
              <a:solidFill>
                <a:schemeClr val="bg1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0" indent="0">
              <a:buNone/>
            </a:pPr>
            <a:endParaRPr lang="fr-FR" sz="1600" dirty="0">
              <a:solidFill>
                <a:prstClr val="white"/>
              </a:solidFill>
              <a:latin typeface="Roboto Black" pitchFamily="2" charset="0"/>
              <a:ea typeface="Roboto" pitchFamily="2" charset="0"/>
              <a:cs typeface="Roboto" pitchFamily="2" charset="0"/>
            </a:endParaRPr>
          </a:p>
          <a:p>
            <a:pPr marL="0" indent="0">
              <a:buNone/>
            </a:pPr>
            <a:endParaRPr lang="fr-FR" sz="1600" dirty="0">
              <a:solidFill>
                <a:schemeClr val="bg1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0" indent="0">
              <a:buNone/>
            </a:pPr>
            <a:r>
              <a:rPr lang="fr-FR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</a:t>
            </a:r>
          </a:p>
        </p:txBody>
      </p:sp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30C66F14-63A7-234A-A5D9-3357342B9C10}"/>
              </a:ext>
            </a:extLst>
          </p:cNvPr>
          <p:cNvSpPr txBox="1">
            <a:spLocks/>
          </p:cNvSpPr>
          <p:nvPr/>
        </p:nvSpPr>
        <p:spPr>
          <a:xfrm>
            <a:off x="107504" y="4289782"/>
            <a:ext cx="4824536" cy="263618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r-FR" sz="4400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André LAVAIRE</a:t>
            </a:r>
          </a:p>
          <a:p>
            <a:pPr marL="0" indent="0">
              <a:buFont typeface="Arial" pitchFamily="34" charset="0"/>
              <a:buNone/>
            </a:pPr>
            <a:endParaRPr lang="fr-FR" sz="4400" dirty="0">
              <a:solidFill>
                <a:schemeClr val="bg1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fr-FR" sz="4400" dirty="0">
                <a:solidFill>
                  <a:prstClr val="white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  <a:t>Président de la Commission des Statuts Règlements</a:t>
            </a:r>
          </a:p>
          <a:p>
            <a:pPr marL="0" indent="0">
              <a:buFont typeface="Arial" pitchFamily="34" charset="0"/>
              <a:buNone/>
            </a:pPr>
            <a:endParaRPr lang="fr-FR" sz="5100" dirty="0">
              <a:solidFill>
                <a:prstClr val="white"/>
              </a:solidFill>
              <a:latin typeface="Roboto Black" pitchFamily="2" charset="0"/>
              <a:ea typeface="Roboto Black" pitchFamily="2" charset="0"/>
              <a:cs typeface="Roboto Black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fr-FR" sz="1600" dirty="0">
              <a:solidFill>
                <a:prstClr val="white"/>
              </a:solidFill>
              <a:latin typeface="Roboto Black" pitchFamily="2" charset="0"/>
              <a:ea typeface="Roboto" pitchFamily="2" charset="0"/>
              <a:cs typeface="Roboto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fr-FR" sz="1600" dirty="0">
              <a:solidFill>
                <a:schemeClr val="bg1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fr-FR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FD9A2B6-26D3-9599-FF40-C916FA3F8F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345" y="3230604"/>
            <a:ext cx="2671805" cy="263618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B62129B-48A5-3ECF-C1E0-2E533D8922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4" y="6282943"/>
            <a:ext cx="1260390" cy="48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404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9839547A-6098-446C-9329-F45A318D73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528" y="6138339"/>
            <a:ext cx="1411472" cy="719661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CC0233B3-A3C5-9D4D-B07B-3CCC3C2DC7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53455"/>
            <a:ext cx="2125980" cy="601980"/>
          </a:xfrm>
          <a:prstGeom prst="rect">
            <a:avLst/>
          </a:prstGeom>
        </p:spPr>
      </p:pic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A64BB7E2-FFF1-FF40-9618-25EC3BDD69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242" y="1717589"/>
            <a:ext cx="6833286" cy="3842951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fr-FR" sz="128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LES CMCD TERRITORIALES :</a:t>
            </a:r>
          </a:p>
          <a:p>
            <a:pPr marL="0" indent="0" algn="ctr">
              <a:buNone/>
            </a:pPr>
            <a:endParaRPr lang="fr-FR" sz="12800" b="1" dirty="0">
              <a:solidFill>
                <a:schemeClr val="bg1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algn="ctr"/>
            <a:r>
              <a:rPr lang="fr-FR" sz="9600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LE DOMAINE TECHNIQUE</a:t>
            </a:r>
          </a:p>
          <a:p>
            <a:pPr marL="0" indent="0" algn="ctr">
              <a:buNone/>
            </a:pPr>
            <a:endParaRPr lang="fr-FR" sz="9600" dirty="0">
              <a:solidFill>
                <a:schemeClr val="bg1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0" indent="0" algn="ctr">
              <a:buNone/>
            </a:pPr>
            <a:r>
              <a:rPr lang="fr-FR" sz="9600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Encadrement technique </a:t>
            </a:r>
          </a:p>
          <a:p>
            <a:pPr marL="0" indent="0" algn="ctr">
              <a:buNone/>
            </a:pPr>
            <a:endParaRPr lang="fr-FR" sz="9600" dirty="0">
              <a:solidFill>
                <a:schemeClr val="bg1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0" indent="0" algn="ctr">
              <a:buNone/>
            </a:pPr>
            <a:r>
              <a:rPr lang="fr-FR" sz="9600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Encadrement de l’école d’arbitrage</a:t>
            </a:r>
          </a:p>
          <a:p>
            <a:pPr marL="0" indent="0">
              <a:buNone/>
            </a:pPr>
            <a:endParaRPr lang="fr-FR" dirty="0">
              <a:solidFill>
                <a:schemeClr val="bg1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0" indent="0">
              <a:buNone/>
            </a:pPr>
            <a:endParaRPr lang="fr-FR" sz="1600" dirty="0">
              <a:solidFill>
                <a:prstClr val="white"/>
              </a:solidFill>
              <a:latin typeface="Roboto Black" pitchFamily="2" charset="0"/>
              <a:ea typeface="Roboto" pitchFamily="2" charset="0"/>
              <a:cs typeface="Roboto" pitchFamily="2" charset="0"/>
            </a:endParaRPr>
          </a:p>
          <a:p>
            <a:pPr marL="0" indent="0">
              <a:buNone/>
            </a:pPr>
            <a:endParaRPr lang="fr-FR" sz="1600" dirty="0">
              <a:solidFill>
                <a:schemeClr val="bg1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0" indent="0">
              <a:buNone/>
            </a:pPr>
            <a:r>
              <a:rPr lang="fr-FR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B478D2DE-321D-C9DF-81E6-9BBC327809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4" y="6282943"/>
            <a:ext cx="1260390" cy="48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272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656CFF9-541F-FC41-AA3E-26720CF498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297" y="6144510"/>
            <a:ext cx="1438708" cy="733547"/>
          </a:xfrm>
          <a:prstGeom prst="rect">
            <a:avLst/>
          </a:prstGeom>
        </p:spPr>
      </p:pic>
      <p:sp>
        <p:nvSpPr>
          <p:cNvPr id="3" name="Rectangle à coins arrondis 3">
            <a:extLst>
              <a:ext uri="{FF2B5EF4-FFF2-40B4-BE49-F238E27FC236}">
                <a16:creationId xmlns:a16="http://schemas.microsoft.com/office/drawing/2014/main" id="{E43C5767-F93B-B667-4721-4DC86C3D5441}"/>
              </a:ext>
            </a:extLst>
          </p:cNvPr>
          <p:cNvSpPr/>
          <p:nvPr/>
        </p:nvSpPr>
        <p:spPr>
          <a:xfrm>
            <a:off x="609601" y="5485793"/>
            <a:ext cx="1565740" cy="658717"/>
          </a:xfrm>
          <a:prstGeom prst="roundRect">
            <a:avLst/>
          </a:prstGeom>
          <a:solidFill>
            <a:srgbClr val="D40408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Module 1</a:t>
            </a:r>
            <a:endParaRPr lang="fr-FR" sz="100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/>
            <a:r>
              <a:rPr lang="fr-FR" sz="1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Accompagner les pratiquants</a:t>
            </a:r>
          </a:p>
        </p:txBody>
      </p:sp>
      <p:sp>
        <p:nvSpPr>
          <p:cNvPr id="6" name="Rectangle à coins arrondis 4">
            <a:extLst>
              <a:ext uri="{FF2B5EF4-FFF2-40B4-BE49-F238E27FC236}">
                <a16:creationId xmlns:a16="http://schemas.microsoft.com/office/drawing/2014/main" id="{FFF9FFC6-8EB6-095B-6B0B-56B7805FF670}"/>
              </a:ext>
            </a:extLst>
          </p:cNvPr>
          <p:cNvSpPr/>
          <p:nvPr/>
        </p:nvSpPr>
        <p:spPr>
          <a:xfrm>
            <a:off x="6931742" y="5512345"/>
            <a:ext cx="1808598" cy="658654"/>
          </a:xfrm>
          <a:prstGeom prst="roundRect">
            <a:avLst/>
          </a:prstGeom>
          <a:solidFill>
            <a:srgbClr val="B20003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Module 4 </a:t>
            </a:r>
            <a:endParaRPr lang="fr-FR" sz="100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/>
            <a:r>
              <a:rPr lang="fr-FR" sz="1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Valoriser et promouvoir les activités</a:t>
            </a:r>
          </a:p>
        </p:txBody>
      </p:sp>
      <p:sp>
        <p:nvSpPr>
          <p:cNvPr id="7" name="Rectangle à coins arrondis 5">
            <a:extLst>
              <a:ext uri="{FF2B5EF4-FFF2-40B4-BE49-F238E27FC236}">
                <a16:creationId xmlns:a16="http://schemas.microsoft.com/office/drawing/2014/main" id="{91A5FD15-271E-1CC1-FE30-963768BE4C5C}"/>
              </a:ext>
            </a:extLst>
          </p:cNvPr>
          <p:cNvSpPr/>
          <p:nvPr/>
        </p:nvSpPr>
        <p:spPr>
          <a:xfrm>
            <a:off x="4876074" y="5510680"/>
            <a:ext cx="1888038" cy="658653"/>
          </a:xfrm>
          <a:prstGeom prst="roundRect">
            <a:avLst/>
          </a:prstGeom>
          <a:solidFill>
            <a:srgbClr val="B20003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Module 3</a:t>
            </a:r>
            <a:endParaRPr lang="fr-FR" sz="100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/>
            <a:r>
              <a:rPr lang="fr-FR" sz="1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Participer à l’élaboration et la gestion du projet associatif</a:t>
            </a:r>
          </a:p>
        </p:txBody>
      </p:sp>
      <p:sp>
        <p:nvSpPr>
          <p:cNvPr id="8" name="Rectangle à coins arrondis 6">
            <a:extLst>
              <a:ext uri="{FF2B5EF4-FFF2-40B4-BE49-F238E27FC236}">
                <a16:creationId xmlns:a16="http://schemas.microsoft.com/office/drawing/2014/main" id="{4C353996-4C89-51F6-C5DB-B3737AA59B35}"/>
              </a:ext>
            </a:extLst>
          </p:cNvPr>
          <p:cNvSpPr/>
          <p:nvPr/>
        </p:nvSpPr>
        <p:spPr>
          <a:xfrm>
            <a:off x="2310179" y="5490952"/>
            <a:ext cx="1652222" cy="658717"/>
          </a:xfrm>
          <a:prstGeom prst="roundRect">
            <a:avLst/>
          </a:prstGeom>
          <a:solidFill>
            <a:srgbClr val="D40408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Module 2 </a:t>
            </a:r>
            <a:endParaRPr lang="fr-FR" sz="1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/>
            <a:r>
              <a:rPr lang="fr-FR" sz="1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Assurer l’intégrité et la sécurité des pratiquants </a:t>
            </a:r>
          </a:p>
        </p:txBody>
      </p:sp>
      <p:sp>
        <p:nvSpPr>
          <p:cNvPr id="9" name="Rectangle à coins arrondis 7">
            <a:extLst>
              <a:ext uri="{FF2B5EF4-FFF2-40B4-BE49-F238E27FC236}">
                <a16:creationId xmlns:a16="http://schemas.microsoft.com/office/drawing/2014/main" id="{EC8ACE60-D278-F11B-73DE-CB5D64506E49}"/>
              </a:ext>
            </a:extLst>
          </p:cNvPr>
          <p:cNvSpPr/>
          <p:nvPr/>
        </p:nvSpPr>
        <p:spPr>
          <a:xfrm>
            <a:off x="211495" y="2503642"/>
            <a:ext cx="966973" cy="96551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Module 6 </a:t>
            </a:r>
          </a:p>
          <a:p>
            <a:pPr algn="ctr"/>
            <a:r>
              <a:rPr lang="fr-FR" sz="1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Baby-hand et Hand 1</a:t>
            </a:r>
            <a:r>
              <a:rPr lang="fr-FR" sz="1000" baseline="30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er</a:t>
            </a:r>
            <a:r>
              <a:rPr lang="fr-FR" sz="1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pas</a:t>
            </a:r>
          </a:p>
        </p:txBody>
      </p:sp>
      <p:sp>
        <p:nvSpPr>
          <p:cNvPr id="10" name="Rectangle à coins arrondis 8">
            <a:extLst>
              <a:ext uri="{FF2B5EF4-FFF2-40B4-BE49-F238E27FC236}">
                <a16:creationId xmlns:a16="http://schemas.microsoft.com/office/drawing/2014/main" id="{FB7D52E8-E7CE-7252-A367-89B1FF915129}"/>
              </a:ext>
            </a:extLst>
          </p:cNvPr>
          <p:cNvSpPr/>
          <p:nvPr/>
        </p:nvSpPr>
        <p:spPr>
          <a:xfrm>
            <a:off x="6926913" y="2469948"/>
            <a:ext cx="1991194" cy="1134255"/>
          </a:xfrm>
          <a:prstGeom prst="roundRect">
            <a:avLst/>
          </a:prstGeom>
          <a:solidFill>
            <a:srgbClr val="002B82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Module 12</a:t>
            </a:r>
          </a:p>
          <a:p>
            <a:pPr algn="ctr"/>
            <a:r>
              <a:rPr lang="fr-FR" sz="14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Jeunes</a:t>
            </a:r>
          </a:p>
        </p:txBody>
      </p:sp>
      <p:sp>
        <p:nvSpPr>
          <p:cNvPr id="11" name="Rectangle à coins arrondis 9">
            <a:extLst>
              <a:ext uri="{FF2B5EF4-FFF2-40B4-BE49-F238E27FC236}">
                <a16:creationId xmlns:a16="http://schemas.microsoft.com/office/drawing/2014/main" id="{FFB88728-43A4-DDEA-072C-8EAD73D9246E}"/>
              </a:ext>
            </a:extLst>
          </p:cNvPr>
          <p:cNvSpPr/>
          <p:nvPr/>
        </p:nvSpPr>
        <p:spPr>
          <a:xfrm>
            <a:off x="4684427" y="2469948"/>
            <a:ext cx="1991194" cy="1134255"/>
          </a:xfrm>
          <a:prstGeom prst="roundRect">
            <a:avLst/>
          </a:prstGeom>
          <a:solidFill>
            <a:srgbClr val="325697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Module 11 </a:t>
            </a:r>
          </a:p>
          <a:p>
            <a:pPr algn="ctr"/>
            <a:r>
              <a:rPr lang="fr-FR" sz="14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Adultes</a:t>
            </a:r>
          </a:p>
        </p:txBody>
      </p:sp>
      <p:sp>
        <p:nvSpPr>
          <p:cNvPr id="12" name="Rectangle à coins arrondis 10">
            <a:extLst>
              <a:ext uri="{FF2B5EF4-FFF2-40B4-BE49-F238E27FC236}">
                <a16:creationId xmlns:a16="http://schemas.microsoft.com/office/drawing/2014/main" id="{3E69B80A-571F-44E2-DB58-508D05AE82A7}"/>
              </a:ext>
            </a:extLst>
          </p:cNvPr>
          <p:cNvSpPr/>
          <p:nvPr/>
        </p:nvSpPr>
        <p:spPr>
          <a:xfrm>
            <a:off x="1314002" y="2507963"/>
            <a:ext cx="910499" cy="96119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Module 7</a:t>
            </a:r>
          </a:p>
          <a:p>
            <a:pPr algn="ctr"/>
            <a:r>
              <a:rPr lang="fr-FR" sz="1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Mini-hand et Hand à 4</a:t>
            </a:r>
          </a:p>
        </p:txBody>
      </p:sp>
      <p:sp>
        <p:nvSpPr>
          <p:cNvPr id="13" name="Rectangle à coins arrondis 11">
            <a:extLst>
              <a:ext uri="{FF2B5EF4-FFF2-40B4-BE49-F238E27FC236}">
                <a16:creationId xmlns:a16="http://schemas.microsoft.com/office/drawing/2014/main" id="{26594BEC-98BB-0D0D-28C7-01E5737989C4}"/>
              </a:ext>
            </a:extLst>
          </p:cNvPr>
          <p:cNvSpPr/>
          <p:nvPr/>
        </p:nvSpPr>
        <p:spPr>
          <a:xfrm>
            <a:off x="186505" y="4715451"/>
            <a:ext cx="4158533" cy="638453"/>
          </a:xfrm>
          <a:prstGeom prst="roundRect">
            <a:avLst/>
          </a:prstGeom>
          <a:solidFill>
            <a:srgbClr val="D40408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Certificat 1 </a:t>
            </a:r>
          </a:p>
          <a:p>
            <a:pPr algn="ctr"/>
            <a:r>
              <a:rPr lang="fr-FR" sz="14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Contribuer à l’animation sportive de la structure</a:t>
            </a:r>
          </a:p>
        </p:txBody>
      </p:sp>
      <p:sp>
        <p:nvSpPr>
          <p:cNvPr id="14" name="Rectangle à coins arrondis 13">
            <a:extLst>
              <a:ext uri="{FF2B5EF4-FFF2-40B4-BE49-F238E27FC236}">
                <a16:creationId xmlns:a16="http://schemas.microsoft.com/office/drawing/2014/main" id="{B8D8FFAF-FF88-BF28-1CF9-AC8C1FE54302}"/>
              </a:ext>
            </a:extLst>
          </p:cNvPr>
          <p:cNvSpPr/>
          <p:nvPr/>
        </p:nvSpPr>
        <p:spPr>
          <a:xfrm>
            <a:off x="4635267" y="4725285"/>
            <a:ext cx="4223907" cy="638453"/>
          </a:xfrm>
          <a:prstGeom prst="roundRect">
            <a:avLst/>
          </a:prstGeom>
          <a:solidFill>
            <a:srgbClr val="B20003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Certificat 2 </a:t>
            </a:r>
          </a:p>
          <a:p>
            <a:pPr algn="ctr"/>
            <a:r>
              <a:rPr lang="fr-FR" sz="1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Contribuer au fonctionnement de sa structure</a:t>
            </a:r>
          </a:p>
        </p:txBody>
      </p:sp>
      <p:sp>
        <p:nvSpPr>
          <p:cNvPr id="15" name="Rectangle à coins arrondis 14">
            <a:extLst>
              <a:ext uri="{FF2B5EF4-FFF2-40B4-BE49-F238E27FC236}">
                <a16:creationId xmlns:a16="http://schemas.microsoft.com/office/drawing/2014/main" id="{8AE4C294-36A9-40E4-85E1-88972545FE01}"/>
              </a:ext>
            </a:extLst>
          </p:cNvPr>
          <p:cNvSpPr/>
          <p:nvPr/>
        </p:nvSpPr>
        <p:spPr>
          <a:xfrm>
            <a:off x="211495" y="1575821"/>
            <a:ext cx="2013006" cy="80447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Certificat 3 </a:t>
            </a:r>
          </a:p>
          <a:p>
            <a:pPr algn="ctr"/>
            <a:r>
              <a:rPr lang="fr-FR" sz="1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Animer des pratiques éducatives</a:t>
            </a:r>
          </a:p>
        </p:txBody>
      </p:sp>
      <p:sp>
        <p:nvSpPr>
          <p:cNvPr id="16" name="Rectangle à coins arrondis 15">
            <a:extLst>
              <a:ext uri="{FF2B5EF4-FFF2-40B4-BE49-F238E27FC236}">
                <a16:creationId xmlns:a16="http://schemas.microsoft.com/office/drawing/2014/main" id="{E73CBA06-8E52-5656-7C8D-6AB26203816C}"/>
              </a:ext>
            </a:extLst>
          </p:cNvPr>
          <p:cNvSpPr/>
          <p:nvPr/>
        </p:nvSpPr>
        <p:spPr>
          <a:xfrm>
            <a:off x="6926913" y="1526819"/>
            <a:ext cx="1991194" cy="809470"/>
          </a:xfrm>
          <a:prstGeom prst="roundRect">
            <a:avLst/>
          </a:prstGeom>
          <a:solidFill>
            <a:srgbClr val="002B82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Certificat 6</a:t>
            </a:r>
          </a:p>
          <a:p>
            <a:pPr algn="ctr"/>
            <a:r>
              <a:rPr lang="fr-FR" sz="14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Entraîner des jeunes</a:t>
            </a:r>
          </a:p>
        </p:txBody>
      </p:sp>
      <p:sp>
        <p:nvSpPr>
          <p:cNvPr id="17" name="Rectangle à coins arrondis 16">
            <a:extLst>
              <a:ext uri="{FF2B5EF4-FFF2-40B4-BE49-F238E27FC236}">
                <a16:creationId xmlns:a16="http://schemas.microsoft.com/office/drawing/2014/main" id="{FA68B049-4BBE-664D-754E-519A2AF0C87F}"/>
              </a:ext>
            </a:extLst>
          </p:cNvPr>
          <p:cNvSpPr/>
          <p:nvPr/>
        </p:nvSpPr>
        <p:spPr>
          <a:xfrm>
            <a:off x="4684427" y="1533375"/>
            <a:ext cx="1991194" cy="804472"/>
          </a:xfrm>
          <a:prstGeom prst="roundRect">
            <a:avLst/>
          </a:prstGeom>
          <a:solidFill>
            <a:srgbClr val="325697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Certificat 5</a:t>
            </a:r>
            <a:r>
              <a:rPr lang="fr-FR" sz="1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</a:p>
          <a:p>
            <a:pPr algn="ctr"/>
            <a:r>
              <a:rPr lang="fr-FR" sz="1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Entraîner des adultes </a:t>
            </a:r>
          </a:p>
        </p:txBody>
      </p:sp>
      <p:sp>
        <p:nvSpPr>
          <p:cNvPr id="18" name="Rectangle à coins arrondis 17">
            <a:extLst>
              <a:ext uri="{FF2B5EF4-FFF2-40B4-BE49-F238E27FC236}">
                <a16:creationId xmlns:a16="http://schemas.microsoft.com/office/drawing/2014/main" id="{0890F6C1-A8EC-F64D-638C-5D7587954400}"/>
              </a:ext>
            </a:extLst>
          </p:cNvPr>
          <p:cNvSpPr/>
          <p:nvPr/>
        </p:nvSpPr>
        <p:spPr>
          <a:xfrm>
            <a:off x="2347991" y="2503642"/>
            <a:ext cx="910500" cy="95780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Module 8 </a:t>
            </a:r>
          </a:p>
          <a:p>
            <a:pPr algn="ctr"/>
            <a:r>
              <a:rPr lang="fr-FR" sz="100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Hand’fit</a:t>
            </a:r>
            <a:endParaRPr lang="fr-FR" sz="100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" name="Rectangle à coins arrondis 18">
            <a:extLst>
              <a:ext uri="{FF2B5EF4-FFF2-40B4-BE49-F238E27FC236}">
                <a16:creationId xmlns:a16="http://schemas.microsoft.com/office/drawing/2014/main" id="{41238485-7E6E-1273-A33C-687E4F361149}"/>
              </a:ext>
            </a:extLst>
          </p:cNvPr>
          <p:cNvSpPr/>
          <p:nvPr/>
        </p:nvSpPr>
        <p:spPr>
          <a:xfrm>
            <a:off x="3408231" y="2502313"/>
            <a:ext cx="874750" cy="96551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Module 9 </a:t>
            </a:r>
            <a:r>
              <a:rPr lang="fr-FR" sz="1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Hand’</a:t>
            </a:r>
          </a:p>
          <a:p>
            <a:pPr algn="ctr"/>
            <a:r>
              <a:rPr lang="fr-FR" sz="1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ensemble</a:t>
            </a:r>
          </a:p>
        </p:txBody>
      </p:sp>
      <p:sp>
        <p:nvSpPr>
          <p:cNvPr id="20" name="Rectangle à coins arrondis 19">
            <a:extLst>
              <a:ext uri="{FF2B5EF4-FFF2-40B4-BE49-F238E27FC236}">
                <a16:creationId xmlns:a16="http://schemas.microsoft.com/office/drawing/2014/main" id="{E23D60BC-DD2F-C225-3068-8510EDF803E6}"/>
              </a:ext>
            </a:extLst>
          </p:cNvPr>
          <p:cNvSpPr/>
          <p:nvPr/>
        </p:nvSpPr>
        <p:spPr>
          <a:xfrm>
            <a:off x="2349903" y="1575820"/>
            <a:ext cx="1936035" cy="80447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Certificat 4 </a:t>
            </a:r>
          </a:p>
          <a:p>
            <a:pPr algn="ctr"/>
            <a:r>
              <a:rPr lang="fr-FR" sz="14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Animer des pratiques sociétales </a:t>
            </a:r>
          </a:p>
        </p:txBody>
      </p:sp>
      <p:sp>
        <p:nvSpPr>
          <p:cNvPr id="21" name="Rectangle à coins arrondis 20">
            <a:extLst>
              <a:ext uri="{FF2B5EF4-FFF2-40B4-BE49-F238E27FC236}">
                <a16:creationId xmlns:a16="http://schemas.microsoft.com/office/drawing/2014/main" id="{87E27530-DEE8-D322-9FFE-D8085AB75DEA}"/>
              </a:ext>
            </a:extLst>
          </p:cNvPr>
          <p:cNvSpPr/>
          <p:nvPr/>
        </p:nvSpPr>
        <p:spPr>
          <a:xfrm>
            <a:off x="235665" y="3897017"/>
            <a:ext cx="4069635" cy="502176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Module 5</a:t>
            </a:r>
          </a:p>
          <a:p>
            <a:pPr algn="ctr"/>
            <a:r>
              <a:rPr lang="fr-FR" sz="1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Agir dans différents milieux socio-éducatifs et sociétaux</a:t>
            </a:r>
          </a:p>
        </p:txBody>
      </p:sp>
      <p:sp>
        <p:nvSpPr>
          <p:cNvPr id="22" name="Rectangle à coins arrondis 21">
            <a:extLst>
              <a:ext uri="{FF2B5EF4-FFF2-40B4-BE49-F238E27FC236}">
                <a16:creationId xmlns:a16="http://schemas.microsoft.com/office/drawing/2014/main" id="{9AD62716-C915-C41A-9A57-8D0A3B942378}"/>
              </a:ext>
            </a:extLst>
          </p:cNvPr>
          <p:cNvSpPr/>
          <p:nvPr/>
        </p:nvSpPr>
        <p:spPr>
          <a:xfrm>
            <a:off x="4700399" y="3801673"/>
            <a:ext cx="4207936" cy="638453"/>
          </a:xfrm>
          <a:prstGeom prst="roundRect">
            <a:avLst/>
          </a:prstGeom>
          <a:solidFill>
            <a:srgbClr val="002060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Module 10 </a:t>
            </a:r>
          </a:p>
          <a:p>
            <a:pPr algn="ctr"/>
            <a:r>
              <a:rPr lang="fr-FR" sz="1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Joueurs/ arbitres et arbitres/ joueurs </a:t>
            </a: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A2A41FFA-2DBC-862B-CBE9-F25A8D048374}"/>
              </a:ext>
            </a:extLst>
          </p:cNvPr>
          <p:cNvSpPr/>
          <p:nvPr/>
        </p:nvSpPr>
        <p:spPr>
          <a:xfrm>
            <a:off x="1146961" y="6091626"/>
            <a:ext cx="557678" cy="2850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spc="-15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25h</a:t>
            </a: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42E8C500-BB2E-E417-A9A9-5EC2089C4F40}"/>
              </a:ext>
            </a:extLst>
          </p:cNvPr>
          <p:cNvSpPr/>
          <p:nvPr/>
        </p:nvSpPr>
        <p:spPr>
          <a:xfrm>
            <a:off x="338237" y="3423344"/>
            <a:ext cx="691074" cy="23602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spc="-15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40 h</a:t>
            </a: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1629A089-A741-F18A-3201-0C5118CD2E00}"/>
              </a:ext>
            </a:extLst>
          </p:cNvPr>
          <p:cNvSpPr/>
          <p:nvPr/>
        </p:nvSpPr>
        <p:spPr>
          <a:xfrm>
            <a:off x="2945744" y="6111578"/>
            <a:ext cx="557678" cy="2850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spc="-15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15 h</a:t>
            </a: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FA48EB0D-A57B-45DB-33F0-938A716B6D9A}"/>
              </a:ext>
            </a:extLst>
          </p:cNvPr>
          <p:cNvSpPr/>
          <p:nvPr/>
        </p:nvSpPr>
        <p:spPr>
          <a:xfrm>
            <a:off x="5402010" y="3446515"/>
            <a:ext cx="648000" cy="234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spc="-15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80h</a:t>
            </a: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0FC41148-6507-7CEC-8A0A-649D125AD578}"/>
              </a:ext>
            </a:extLst>
          </p:cNvPr>
          <p:cNvSpPr/>
          <p:nvPr/>
        </p:nvSpPr>
        <p:spPr>
          <a:xfrm>
            <a:off x="6412212" y="4363826"/>
            <a:ext cx="784310" cy="234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spc="-15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10 h</a:t>
            </a: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2C3F7D3C-D593-146F-F3ED-69E83B970CE2}"/>
              </a:ext>
            </a:extLst>
          </p:cNvPr>
          <p:cNvSpPr/>
          <p:nvPr/>
        </p:nvSpPr>
        <p:spPr>
          <a:xfrm>
            <a:off x="7512041" y="6125622"/>
            <a:ext cx="648000" cy="2850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spc="-15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20h</a:t>
            </a: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EEE414E7-CE4B-412F-CFC4-D56F2409DB74}"/>
              </a:ext>
            </a:extLst>
          </p:cNvPr>
          <p:cNvSpPr/>
          <p:nvPr/>
        </p:nvSpPr>
        <p:spPr>
          <a:xfrm>
            <a:off x="5486863" y="6116049"/>
            <a:ext cx="691856" cy="2850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spc="-15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20 h</a:t>
            </a: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C5212FC7-12E0-BF16-B669-E7CBD3463ABA}"/>
              </a:ext>
            </a:extLst>
          </p:cNvPr>
          <p:cNvSpPr/>
          <p:nvPr/>
        </p:nvSpPr>
        <p:spPr>
          <a:xfrm>
            <a:off x="1851341" y="4345853"/>
            <a:ext cx="648000" cy="234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spc="-15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10h</a:t>
            </a:r>
          </a:p>
        </p:txBody>
      </p:sp>
      <p:sp>
        <p:nvSpPr>
          <p:cNvPr id="31" name="Rectangle à coins arrondis 72">
            <a:extLst>
              <a:ext uri="{FF2B5EF4-FFF2-40B4-BE49-F238E27FC236}">
                <a16:creationId xmlns:a16="http://schemas.microsoft.com/office/drawing/2014/main" id="{85C11684-211E-3F6F-2ABB-098D1AA00B0A}"/>
              </a:ext>
            </a:extLst>
          </p:cNvPr>
          <p:cNvSpPr/>
          <p:nvPr/>
        </p:nvSpPr>
        <p:spPr>
          <a:xfrm>
            <a:off x="156599" y="950903"/>
            <a:ext cx="4158534" cy="42976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>
                <a:latin typeface="Roboto" panose="02000000000000000000" pitchFamily="2" charset="0"/>
                <a:ea typeface="Roboto" panose="02000000000000000000" pitchFamily="2" charset="0"/>
              </a:rPr>
              <a:t>Mention animateur de pratiques éducatives et sociétales</a:t>
            </a:r>
          </a:p>
        </p:txBody>
      </p:sp>
      <p:sp>
        <p:nvSpPr>
          <p:cNvPr id="32" name="Rectangle à coins arrondis 73">
            <a:extLst>
              <a:ext uri="{FF2B5EF4-FFF2-40B4-BE49-F238E27FC236}">
                <a16:creationId xmlns:a16="http://schemas.microsoft.com/office/drawing/2014/main" id="{5E94441F-D334-FD36-9006-C1DA02754650}"/>
              </a:ext>
            </a:extLst>
          </p:cNvPr>
          <p:cNvSpPr/>
          <p:nvPr/>
        </p:nvSpPr>
        <p:spPr>
          <a:xfrm>
            <a:off x="4684427" y="950902"/>
            <a:ext cx="4223907" cy="454649"/>
          </a:xfrm>
          <a:prstGeom prst="roundRect">
            <a:avLst/>
          </a:prstGeom>
          <a:solidFill>
            <a:srgbClr val="001E5B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>
                <a:latin typeface="Roboto" panose="02000000000000000000" pitchFamily="2" charset="0"/>
                <a:ea typeface="Roboto" panose="02000000000000000000" pitchFamily="2" charset="0"/>
              </a:rPr>
              <a:t>Mention Entraîneur Territorial</a:t>
            </a:r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068C5EF9-0E4B-D825-31C8-4BE2892E6602}"/>
              </a:ext>
            </a:extLst>
          </p:cNvPr>
          <p:cNvSpPr/>
          <p:nvPr/>
        </p:nvSpPr>
        <p:spPr>
          <a:xfrm>
            <a:off x="7598510" y="3469153"/>
            <a:ext cx="648000" cy="234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spc="-15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80h</a:t>
            </a:r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13623F18-04B4-7EC1-2785-633953B2A7D2}"/>
              </a:ext>
            </a:extLst>
          </p:cNvPr>
          <p:cNvSpPr/>
          <p:nvPr/>
        </p:nvSpPr>
        <p:spPr>
          <a:xfrm>
            <a:off x="1423513" y="3415722"/>
            <a:ext cx="691074" cy="24458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spc="-15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40 h</a:t>
            </a:r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9C7A1248-98B6-9208-EF15-B4FD8C623717}"/>
              </a:ext>
            </a:extLst>
          </p:cNvPr>
          <p:cNvSpPr/>
          <p:nvPr/>
        </p:nvSpPr>
        <p:spPr>
          <a:xfrm>
            <a:off x="2473378" y="3402781"/>
            <a:ext cx="691074" cy="24458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spc="-15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40 h</a:t>
            </a:r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5F3D2E1E-7EEF-8430-48F3-4B2AD4B73C54}"/>
              </a:ext>
            </a:extLst>
          </p:cNvPr>
          <p:cNvSpPr/>
          <p:nvPr/>
        </p:nvSpPr>
        <p:spPr>
          <a:xfrm>
            <a:off x="3519551" y="3400112"/>
            <a:ext cx="691074" cy="25708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spc="-15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40 h</a:t>
            </a:r>
          </a:p>
        </p:txBody>
      </p:sp>
      <p:sp>
        <p:nvSpPr>
          <p:cNvPr id="37" name="Sous-titre 2">
            <a:extLst>
              <a:ext uri="{FF2B5EF4-FFF2-40B4-BE49-F238E27FC236}">
                <a16:creationId xmlns:a16="http://schemas.microsoft.com/office/drawing/2014/main" id="{F87E6628-70E8-611C-42FE-FF345B67AC83}"/>
              </a:ext>
            </a:extLst>
          </p:cNvPr>
          <p:cNvSpPr txBox="1">
            <a:spLocks/>
          </p:cNvSpPr>
          <p:nvPr/>
        </p:nvSpPr>
        <p:spPr>
          <a:xfrm>
            <a:off x="0" y="327585"/>
            <a:ext cx="9220027" cy="627731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 pitchFamily="2" charset="0"/>
              </a:rPr>
              <a:t>LES MODULES &amp; CERTIFICATS DU TFP4 « EDUCATEUR DE HANDBALL »</a:t>
            </a:r>
          </a:p>
          <a:p>
            <a:pPr marL="0" indent="0" algn="ctr">
              <a:buNone/>
            </a:pPr>
            <a:endParaRPr lang="fr-FR" sz="28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 Light" pitchFamily="2" charset="0"/>
            </a:endParaRPr>
          </a:p>
          <a:p>
            <a:pPr marL="0" indent="0" algn="ctr">
              <a:buNone/>
            </a:pPr>
            <a:endParaRPr lang="fr-FR" sz="28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 Light" pitchFamily="2" charset="0"/>
            </a:endParaRPr>
          </a:p>
          <a:p>
            <a:pPr marL="0" indent="0" algn="ctr">
              <a:buNone/>
            </a:pPr>
            <a:endParaRPr lang="fr-FR" sz="2800" dirty="0">
              <a:solidFill>
                <a:schemeClr val="bg1"/>
              </a:solidFill>
              <a:latin typeface="Roboto Black" pitchFamily="2" charset="0"/>
              <a:ea typeface="Roboto Black" pitchFamily="2" charset="0"/>
              <a:cs typeface="Roboto Black" pitchFamily="2" charset="0"/>
            </a:endParaRPr>
          </a:p>
          <a:p>
            <a:pPr marL="0" indent="0" algn="ctr">
              <a:buNone/>
            </a:pPr>
            <a:endParaRPr lang="fr-FR" sz="2800" dirty="0">
              <a:solidFill>
                <a:schemeClr val="bg1"/>
              </a:solidFill>
              <a:latin typeface="Roboto Black" pitchFamily="2" charset="0"/>
              <a:ea typeface="Roboto Black" pitchFamily="2" charset="0"/>
              <a:cs typeface="Roboto Black" pitchFamily="2" charset="0"/>
            </a:endParaRPr>
          </a:p>
          <a:p>
            <a:pPr marL="0" indent="0" algn="ctr">
              <a:buNone/>
            </a:pPr>
            <a:endParaRPr lang="fr-FR" sz="28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 Light" pitchFamily="2" charset="0"/>
            </a:endParaRPr>
          </a:p>
          <a:p>
            <a:pPr marL="0" indent="0" algn="ctr">
              <a:buNone/>
            </a:pPr>
            <a:endParaRPr lang="fr-FR" sz="28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 Light" pitchFamily="2" charset="0"/>
            </a:endParaRPr>
          </a:p>
        </p:txBody>
      </p:sp>
      <p:sp>
        <p:nvSpPr>
          <p:cNvPr id="2" name="Nuage 1">
            <a:extLst>
              <a:ext uri="{FF2B5EF4-FFF2-40B4-BE49-F238E27FC236}">
                <a16:creationId xmlns:a16="http://schemas.microsoft.com/office/drawing/2014/main" id="{C176FB62-C77B-6BBE-0A8F-1F795BF96636}"/>
              </a:ext>
            </a:extLst>
          </p:cNvPr>
          <p:cNvSpPr/>
          <p:nvPr/>
        </p:nvSpPr>
        <p:spPr>
          <a:xfrm>
            <a:off x="6675621" y="3088602"/>
            <a:ext cx="2399764" cy="1424499"/>
          </a:xfrm>
          <a:prstGeom prst="cloud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</a:rPr>
              <a:t>Socle de la CMCD</a:t>
            </a:r>
          </a:p>
          <a:p>
            <a:pPr algn="ctr"/>
            <a:r>
              <a:rPr lang="fr-FR" sz="1600" dirty="0">
                <a:solidFill>
                  <a:schemeClr val="tx1"/>
                </a:solidFill>
              </a:rPr>
              <a:t>Excellence / Honneur</a:t>
            </a:r>
          </a:p>
        </p:txBody>
      </p:sp>
      <p:sp>
        <p:nvSpPr>
          <p:cNvPr id="5" name="Nuage 4">
            <a:extLst>
              <a:ext uri="{FF2B5EF4-FFF2-40B4-BE49-F238E27FC236}">
                <a16:creationId xmlns:a16="http://schemas.microsoft.com/office/drawing/2014/main" id="{7CA91E86-0DC8-D571-8299-C49C40BC8120}"/>
              </a:ext>
            </a:extLst>
          </p:cNvPr>
          <p:cNvSpPr/>
          <p:nvPr/>
        </p:nvSpPr>
        <p:spPr>
          <a:xfrm>
            <a:off x="2114587" y="1870813"/>
            <a:ext cx="2520680" cy="1522952"/>
          </a:xfrm>
          <a:prstGeom prst="cloud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r>
              <a:rPr lang="fr-FR" sz="1600" dirty="0">
                <a:solidFill>
                  <a:schemeClr val="tx1"/>
                </a:solidFill>
              </a:rPr>
              <a:t>Socle de la CMCD</a:t>
            </a:r>
          </a:p>
          <a:p>
            <a:pPr algn="ctr"/>
            <a:r>
              <a:rPr lang="fr-FR" sz="1400" dirty="0">
                <a:solidFill>
                  <a:schemeClr val="tx1"/>
                </a:solidFill>
              </a:rPr>
              <a:t>(Honneur / Excellence /PN / N3F</a:t>
            </a:r>
          </a:p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8" name="Nuage 37">
            <a:extLst>
              <a:ext uri="{FF2B5EF4-FFF2-40B4-BE49-F238E27FC236}">
                <a16:creationId xmlns:a16="http://schemas.microsoft.com/office/drawing/2014/main" id="{09D2F5F4-99E0-1A05-2028-0B925F118913}"/>
              </a:ext>
            </a:extLst>
          </p:cNvPr>
          <p:cNvSpPr/>
          <p:nvPr/>
        </p:nvSpPr>
        <p:spPr>
          <a:xfrm>
            <a:off x="0" y="1533376"/>
            <a:ext cx="2347991" cy="1522952"/>
          </a:xfrm>
          <a:prstGeom prst="cloud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r>
              <a:rPr lang="fr-FR" sz="1600" dirty="0">
                <a:solidFill>
                  <a:schemeClr val="tx1"/>
                </a:solidFill>
              </a:rPr>
              <a:t>Socle de la CMCD</a:t>
            </a:r>
          </a:p>
          <a:p>
            <a:pPr algn="ctr"/>
            <a:r>
              <a:rPr lang="fr-FR" sz="1400" dirty="0">
                <a:solidFill>
                  <a:schemeClr val="tx1"/>
                </a:solidFill>
              </a:rPr>
              <a:t>(Honneur / Excellence /PN / N3F</a:t>
            </a:r>
          </a:p>
        </p:txBody>
      </p:sp>
      <p:sp>
        <p:nvSpPr>
          <p:cNvPr id="39" name="Nuage 38">
            <a:extLst>
              <a:ext uri="{FF2B5EF4-FFF2-40B4-BE49-F238E27FC236}">
                <a16:creationId xmlns:a16="http://schemas.microsoft.com/office/drawing/2014/main" id="{53A92AD2-FC89-551C-5FCE-88C833D6F327}"/>
              </a:ext>
            </a:extLst>
          </p:cNvPr>
          <p:cNvSpPr/>
          <p:nvPr/>
        </p:nvSpPr>
        <p:spPr>
          <a:xfrm>
            <a:off x="6764112" y="1635003"/>
            <a:ext cx="2379888" cy="1322374"/>
          </a:xfrm>
          <a:prstGeom prst="cloud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r>
              <a:rPr lang="fr-FR" sz="1600" dirty="0">
                <a:solidFill>
                  <a:schemeClr val="tx1"/>
                </a:solidFill>
              </a:rPr>
              <a:t>Socle de la CMCD</a:t>
            </a:r>
          </a:p>
          <a:p>
            <a:pPr algn="ctr"/>
            <a:r>
              <a:rPr lang="fr-FR" sz="1200" dirty="0">
                <a:solidFill>
                  <a:schemeClr val="tx1"/>
                </a:solidFill>
              </a:rPr>
              <a:t>(Honneur / Excellence /PN / N3F</a:t>
            </a:r>
          </a:p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0" name="Nuage 39">
            <a:extLst>
              <a:ext uri="{FF2B5EF4-FFF2-40B4-BE49-F238E27FC236}">
                <a16:creationId xmlns:a16="http://schemas.microsoft.com/office/drawing/2014/main" id="{FD095E36-AE3F-B497-2EBD-083F2CEA5D7E}"/>
              </a:ext>
            </a:extLst>
          </p:cNvPr>
          <p:cNvSpPr/>
          <p:nvPr/>
        </p:nvSpPr>
        <p:spPr>
          <a:xfrm>
            <a:off x="4339979" y="1549639"/>
            <a:ext cx="2379888" cy="1322374"/>
          </a:xfrm>
          <a:prstGeom prst="cloud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r>
              <a:rPr lang="fr-FR" sz="1600" dirty="0">
                <a:solidFill>
                  <a:schemeClr val="tx1"/>
                </a:solidFill>
              </a:rPr>
              <a:t>Socle de la CMCD</a:t>
            </a:r>
          </a:p>
          <a:p>
            <a:pPr algn="ctr"/>
            <a:r>
              <a:rPr lang="fr-FR" sz="1200" dirty="0">
                <a:solidFill>
                  <a:schemeClr val="tx1"/>
                </a:solidFill>
              </a:rPr>
              <a:t>(Honneur / Excellence /PN / N3F</a:t>
            </a:r>
          </a:p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7774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1" animBg="1"/>
      <p:bldP spid="18" grpId="2" animBg="1"/>
      <p:bldP spid="18" grpId="3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1" grpId="3" animBg="1"/>
      <p:bldP spid="21" grpId="4" animBg="1"/>
      <p:bldP spid="22" grpId="0" animBg="1"/>
      <p:bldP spid="22" grpId="1" animBg="1"/>
      <p:bldP spid="22" grpId="2" animBg="1"/>
      <p:bldP spid="22" grpId="3" animBg="1"/>
      <p:bldP spid="22" grpId="4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  <p:bldP spid="27" grpId="3" animBg="1"/>
      <p:bldP spid="27" grpId="4" animBg="1"/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30" grpId="3" animBg="1"/>
      <p:bldP spid="30" grpId="4" animBg="1"/>
      <p:bldP spid="31" grpId="0" animBg="1"/>
      <p:bldP spid="32" grpId="0" animBg="1"/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2" grpId="1" animBg="1"/>
      <p:bldP spid="2" grpId="2" animBg="1"/>
      <p:bldP spid="5" grpId="0" animBg="1"/>
      <p:bldP spid="5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656CFF9-541F-FC41-AA3E-26720CF498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100" y="6070990"/>
            <a:ext cx="1582905" cy="807068"/>
          </a:xfrm>
          <a:prstGeom prst="rect">
            <a:avLst/>
          </a:prstGeom>
        </p:spPr>
      </p:pic>
      <p:sp>
        <p:nvSpPr>
          <p:cNvPr id="3" name="Rectangle à coins arrondis 3">
            <a:extLst>
              <a:ext uri="{FF2B5EF4-FFF2-40B4-BE49-F238E27FC236}">
                <a16:creationId xmlns:a16="http://schemas.microsoft.com/office/drawing/2014/main" id="{E43C5767-F93B-B667-4721-4DC86C3D5441}"/>
              </a:ext>
            </a:extLst>
          </p:cNvPr>
          <p:cNvSpPr/>
          <p:nvPr/>
        </p:nvSpPr>
        <p:spPr>
          <a:xfrm>
            <a:off x="2771632" y="1790000"/>
            <a:ext cx="1565740" cy="658717"/>
          </a:xfrm>
          <a:prstGeom prst="roundRect">
            <a:avLst/>
          </a:prstGeom>
          <a:solidFill>
            <a:srgbClr val="00B050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Module 1</a:t>
            </a:r>
            <a:endParaRPr lang="fr-FR" sz="100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/>
            <a:r>
              <a:rPr lang="fr-FR" sz="1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Accompagner les pratiquants</a:t>
            </a:r>
          </a:p>
        </p:txBody>
      </p:sp>
      <p:sp>
        <p:nvSpPr>
          <p:cNvPr id="6" name="Rectangle à coins arrondis 4">
            <a:extLst>
              <a:ext uri="{FF2B5EF4-FFF2-40B4-BE49-F238E27FC236}">
                <a16:creationId xmlns:a16="http://schemas.microsoft.com/office/drawing/2014/main" id="{FFF9FFC6-8EB6-095B-6B0B-56B7805FF670}"/>
              </a:ext>
            </a:extLst>
          </p:cNvPr>
          <p:cNvSpPr/>
          <p:nvPr/>
        </p:nvSpPr>
        <p:spPr>
          <a:xfrm>
            <a:off x="3807888" y="3677655"/>
            <a:ext cx="1808598" cy="658654"/>
          </a:xfrm>
          <a:prstGeom prst="roundRect">
            <a:avLst/>
          </a:prstGeom>
          <a:solidFill>
            <a:srgbClr val="00B0F0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Module 10 </a:t>
            </a:r>
            <a:endParaRPr lang="fr-FR" sz="1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/>
            <a:r>
              <a:rPr lang="fr-FR" sz="1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Entrainer des J/A et A/J</a:t>
            </a:r>
          </a:p>
        </p:txBody>
      </p:sp>
      <p:sp>
        <p:nvSpPr>
          <p:cNvPr id="7" name="Rectangle à coins arrondis 5">
            <a:extLst>
              <a:ext uri="{FF2B5EF4-FFF2-40B4-BE49-F238E27FC236}">
                <a16:creationId xmlns:a16="http://schemas.microsoft.com/office/drawing/2014/main" id="{91A5FD15-271E-1CC1-FE30-963768BE4C5C}"/>
              </a:ext>
            </a:extLst>
          </p:cNvPr>
          <p:cNvSpPr/>
          <p:nvPr/>
        </p:nvSpPr>
        <p:spPr>
          <a:xfrm>
            <a:off x="1373024" y="3664956"/>
            <a:ext cx="1888038" cy="658653"/>
          </a:xfrm>
          <a:prstGeom prst="roundRect">
            <a:avLst/>
          </a:prstGeom>
          <a:solidFill>
            <a:srgbClr val="00B0F0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Module 1</a:t>
            </a:r>
            <a:endParaRPr lang="fr-FR" sz="1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/>
            <a:r>
              <a:rPr lang="fr-FR" sz="1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Accompagner les pratiquants</a:t>
            </a:r>
          </a:p>
        </p:txBody>
      </p:sp>
      <p:sp>
        <p:nvSpPr>
          <p:cNvPr id="8" name="Rectangle à coins arrondis 6">
            <a:extLst>
              <a:ext uri="{FF2B5EF4-FFF2-40B4-BE49-F238E27FC236}">
                <a16:creationId xmlns:a16="http://schemas.microsoft.com/office/drawing/2014/main" id="{4C353996-4C89-51F6-C5DB-B3737AA59B35}"/>
              </a:ext>
            </a:extLst>
          </p:cNvPr>
          <p:cNvSpPr/>
          <p:nvPr/>
        </p:nvSpPr>
        <p:spPr>
          <a:xfrm>
            <a:off x="4891310" y="1795159"/>
            <a:ext cx="1652222" cy="658717"/>
          </a:xfrm>
          <a:prstGeom prst="roundRect">
            <a:avLst/>
          </a:prstGeom>
          <a:solidFill>
            <a:srgbClr val="00B050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5 accompagnements sur FDME</a:t>
            </a:r>
            <a:endParaRPr lang="fr-FR" sz="1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3" name="Rectangle à coins arrondis 11">
            <a:extLst>
              <a:ext uri="{FF2B5EF4-FFF2-40B4-BE49-F238E27FC236}">
                <a16:creationId xmlns:a16="http://schemas.microsoft.com/office/drawing/2014/main" id="{26594BEC-98BB-0D0D-28C7-01E5737989C4}"/>
              </a:ext>
            </a:extLst>
          </p:cNvPr>
          <p:cNvSpPr/>
          <p:nvPr/>
        </p:nvSpPr>
        <p:spPr>
          <a:xfrm>
            <a:off x="2564436" y="1107689"/>
            <a:ext cx="4158533" cy="550422"/>
          </a:xfrm>
          <a:prstGeom prst="roundRect">
            <a:avLst/>
          </a:prstGeom>
          <a:solidFill>
            <a:srgbClr val="00B050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Accompagnateur d’école d’arbitrage </a:t>
            </a:r>
            <a:endParaRPr lang="fr-FR" sz="14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" name="Rectangle à coins arrondis 13">
            <a:extLst>
              <a:ext uri="{FF2B5EF4-FFF2-40B4-BE49-F238E27FC236}">
                <a16:creationId xmlns:a16="http://schemas.microsoft.com/office/drawing/2014/main" id="{B8D8FFAF-FF88-BF28-1CF9-AC8C1FE54302}"/>
              </a:ext>
            </a:extLst>
          </p:cNvPr>
          <p:cNvSpPr/>
          <p:nvPr/>
        </p:nvSpPr>
        <p:spPr>
          <a:xfrm>
            <a:off x="2499062" y="3022797"/>
            <a:ext cx="4223907" cy="550422"/>
          </a:xfrm>
          <a:prstGeom prst="roundRect">
            <a:avLst/>
          </a:prstGeom>
          <a:solidFill>
            <a:srgbClr val="00B0F0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Animateur d’école d’arbitrage</a:t>
            </a:r>
            <a:endParaRPr lang="fr-FR" sz="14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A2A41FFA-2DBC-862B-CBE9-F25A8D048374}"/>
              </a:ext>
            </a:extLst>
          </p:cNvPr>
          <p:cNvSpPr/>
          <p:nvPr/>
        </p:nvSpPr>
        <p:spPr>
          <a:xfrm>
            <a:off x="3308992" y="2395833"/>
            <a:ext cx="557678" cy="2850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spc="-15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25h</a:t>
            </a: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2C3F7D3C-D593-146F-F3ED-69E83B970CE2}"/>
              </a:ext>
            </a:extLst>
          </p:cNvPr>
          <p:cNvSpPr/>
          <p:nvPr/>
        </p:nvSpPr>
        <p:spPr>
          <a:xfrm>
            <a:off x="4388187" y="4290932"/>
            <a:ext cx="648000" cy="2850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spc="-15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10h</a:t>
            </a: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EEE414E7-CE4B-412F-CFC4-D56F2409DB74}"/>
              </a:ext>
            </a:extLst>
          </p:cNvPr>
          <p:cNvSpPr/>
          <p:nvPr/>
        </p:nvSpPr>
        <p:spPr>
          <a:xfrm>
            <a:off x="1983813" y="4270325"/>
            <a:ext cx="691856" cy="2850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spc="-15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25 h</a:t>
            </a:r>
          </a:p>
        </p:txBody>
      </p:sp>
      <p:sp>
        <p:nvSpPr>
          <p:cNvPr id="41" name="Rectangle à coins arrondis 20">
            <a:extLst>
              <a:ext uri="{FF2B5EF4-FFF2-40B4-BE49-F238E27FC236}">
                <a16:creationId xmlns:a16="http://schemas.microsoft.com/office/drawing/2014/main" id="{06014054-0B77-277A-66B8-20A21035224A}"/>
              </a:ext>
            </a:extLst>
          </p:cNvPr>
          <p:cNvSpPr/>
          <p:nvPr/>
        </p:nvSpPr>
        <p:spPr>
          <a:xfrm>
            <a:off x="1977625" y="5792883"/>
            <a:ext cx="1656635" cy="638452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Officiel De Table</a:t>
            </a:r>
            <a:endParaRPr lang="fr-FR" sz="11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7" name="Rectangle à coins arrondis 4">
            <a:extLst>
              <a:ext uri="{FF2B5EF4-FFF2-40B4-BE49-F238E27FC236}">
                <a16:creationId xmlns:a16="http://schemas.microsoft.com/office/drawing/2014/main" id="{E41D6B3A-3EBF-034D-C769-30DBE7AB6C08}"/>
              </a:ext>
            </a:extLst>
          </p:cNvPr>
          <p:cNvSpPr/>
          <p:nvPr/>
        </p:nvSpPr>
        <p:spPr>
          <a:xfrm>
            <a:off x="6200716" y="3703055"/>
            <a:ext cx="1808598" cy="658654"/>
          </a:xfrm>
          <a:prstGeom prst="roundRect">
            <a:avLst/>
          </a:prstGeom>
          <a:solidFill>
            <a:srgbClr val="00B0F0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Module 13</a:t>
            </a:r>
            <a:endParaRPr lang="fr-FR" sz="1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/>
            <a:r>
              <a:rPr lang="fr-FR" sz="1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Faire vivre une école d’arbitrage</a:t>
            </a:r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id="{ADE1056C-3B3A-A4CC-1B26-219A04E5C574}"/>
              </a:ext>
            </a:extLst>
          </p:cNvPr>
          <p:cNvSpPr/>
          <p:nvPr/>
        </p:nvSpPr>
        <p:spPr>
          <a:xfrm>
            <a:off x="6781015" y="4316332"/>
            <a:ext cx="648000" cy="2850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spc="-15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15h</a:t>
            </a:r>
          </a:p>
        </p:txBody>
      </p:sp>
      <p:sp>
        <p:nvSpPr>
          <p:cNvPr id="49" name="Rectangle à coins arrondis 20">
            <a:extLst>
              <a:ext uri="{FF2B5EF4-FFF2-40B4-BE49-F238E27FC236}">
                <a16:creationId xmlns:a16="http://schemas.microsoft.com/office/drawing/2014/main" id="{BE11776B-8EBC-D56F-6401-BB3E23418BB9}"/>
              </a:ext>
            </a:extLst>
          </p:cNvPr>
          <p:cNvSpPr/>
          <p:nvPr/>
        </p:nvSpPr>
        <p:spPr>
          <a:xfrm>
            <a:off x="4164131" y="5805973"/>
            <a:ext cx="1656635" cy="59398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Responsable de salle et d’espace des compétitions</a:t>
            </a:r>
            <a:endParaRPr lang="fr-FR" sz="11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3" name="Croix 52">
            <a:extLst>
              <a:ext uri="{FF2B5EF4-FFF2-40B4-BE49-F238E27FC236}">
                <a16:creationId xmlns:a16="http://schemas.microsoft.com/office/drawing/2014/main" id="{BC22B594-5632-CC87-238F-6EB81F7A1E3F}"/>
              </a:ext>
            </a:extLst>
          </p:cNvPr>
          <p:cNvSpPr/>
          <p:nvPr/>
        </p:nvSpPr>
        <p:spPr>
          <a:xfrm>
            <a:off x="3324562" y="3864764"/>
            <a:ext cx="396538" cy="402436"/>
          </a:xfrm>
          <a:prstGeom prst="plus">
            <a:avLst>
              <a:gd name="adj" fmla="val 3644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Croix 53">
            <a:extLst>
              <a:ext uri="{FF2B5EF4-FFF2-40B4-BE49-F238E27FC236}">
                <a16:creationId xmlns:a16="http://schemas.microsoft.com/office/drawing/2014/main" id="{9E3C29E2-24FC-B785-306C-550DA2FDC8E0}"/>
              </a:ext>
            </a:extLst>
          </p:cNvPr>
          <p:cNvSpPr/>
          <p:nvPr/>
        </p:nvSpPr>
        <p:spPr>
          <a:xfrm>
            <a:off x="5703274" y="3864764"/>
            <a:ext cx="396538" cy="402436"/>
          </a:xfrm>
          <a:prstGeom prst="plus">
            <a:avLst>
              <a:gd name="adj" fmla="val 3644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Croix 54">
            <a:extLst>
              <a:ext uri="{FF2B5EF4-FFF2-40B4-BE49-F238E27FC236}">
                <a16:creationId xmlns:a16="http://schemas.microsoft.com/office/drawing/2014/main" id="{E24B90DB-8BB4-9DEC-48A8-50D9DDE06731}"/>
              </a:ext>
            </a:extLst>
          </p:cNvPr>
          <p:cNvSpPr/>
          <p:nvPr/>
        </p:nvSpPr>
        <p:spPr>
          <a:xfrm>
            <a:off x="4410092" y="1957624"/>
            <a:ext cx="396538" cy="402436"/>
          </a:xfrm>
          <a:prstGeom prst="plus">
            <a:avLst>
              <a:gd name="adj" fmla="val 36445"/>
            </a:avLst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Ellipse 55">
            <a:extLst>
              <a:ext uri="{FF2B5EF4-FFF2-40B4-BE49-F238E27FC236}">
                <a16:creationId xmlns:a16="http://schemas.microsoft.com/office/drawing/2014/main" id="{8CD77E47-85CD-3404-D862-2E9185A9F886}"/>
              </a:ext>
            </a:extLst>
          </p:cNvPr>
          <p:cNvSpPr/>
          <p:nvPr/>
        </p:nvSpPr>
        <p:spPr>
          <a:xfrm>
            <a:off x="2457954" y="6344348"/>
            <a:ext cx="691856" cy="2850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spc="-15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5h30</a:t>
            </a:r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CCB5E928-FDB6-11AF-E934-08CF2E27F014}"/>
              </a:ext>
            </a:extLst>
          </p:cNvPr>
          <p:cNvSpPr/>
          <p:nvPr/>
        </p:nvSpPr>
        <p:spPr>
          <a:xfrm>
            <a:off x="5380863" y="6344348"/>
            <a:ext cx="691856" cy="2850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spc="-15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6 h</a:t>
            </a:r>
          </a:p>
        </p:txBody>
      </p:sp>
      <p:sp>
        <p:nvSpPr>
          <p:cNvPr id="58" name="Rectangle à coins arrondis 20">
            <a:extLst>
              <a:ext uri="{FF2B5EF4-FFF2-40B4-BE49-F238E27FC236}">
                <a16:creationId xmlns:a16="http://schemas.microsoft.com/office/drawing/2014/main" id="{3A4DEC44-F756-D485-7E9D-B1C651ED2EA4}"/>
              </a:ext>
            </a:extLst>
          </p:cNvPr>
          <p:cNvSpPr/>
          <p:nvPr/>
        </p:nvSpPr>
        <p:spPr>
          <a:xfrm>
            <a:off x="3088939" y="5111992"/>
            <a:ext cx="1656635" cy="52718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Les officiels</a:t>
            </a:r>
            <a:endParaRPr lang="fr-FR" sz="14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9" name="Sous-titre 2">
            <a:extLst>
              <a:ext uri="{FF2B5EF4-FFF2-40B4-BE49-F238E27FC236}">
                <a16:creationId xmlns:a16="http://schemas.microsoft.com/office/drawing/2014/main" id="{42C84A5B-2CC1-335F-3E47-ABE7E010A641}"/>
              </a:ext>
            </a:extLst>
          </p:cNvPr>
          <p:cNvSpPr txBox="1">
            <a:spLocks/>
          </p:cNvSpPr>
          <p:nvPr/>
        </p:nvSpPr>
        <p:spPr>
          <a:xfrm>
            <a:off x="149095" y="225364"/>
            <a:ext cx="8918532" cy="459244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 pitchFamily="2" charset="0"/>
              </a:rPr>
              <a:t>PARCOURS DE L’ENCADREMENT DE L’ARBITRAGE / OFFICIELS</a:t>
            </a:r>
          </a:p>
          <a:p>
            <a:pPr marL="0" indent="0" algn="ctr">
              <a:buNone/>
            </a:pPr>
            <a:endParaRPr lang="fr-FR" sz="28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 Light" pitchFamily="2" charset="0"/>
            </a:endParaRPr>
          </a:p>
          <a:p>
            <a:pPr marL="0" indent="0" algn="ctr">
              <a:buNone/>
            </a:pPr>
            <a:endParaRPr lang="fr-FR" sz="28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 Light" pitchFamily="2" charset="0"/>
            </a:endParaRPr>
          </a:p>
          <a:p>
            <a:pPr marL="0" indent="0" algn="ctr">
              <a:buNone/>
            </a:pPr>
            <a:endParaRPr lang="fr-FR" sz="2800" dirty="0">
              <a:solidFill>
                <a:schemeClr val="bg1"/>
              </a:solidFill>
              <a:latin typeface="Roboto Black" pitchFamily="2" charset="0"/>
              <a:ea typeface="Roboto Black" pitchFamily="2" charset="0"/>
              <a:cs typeface="Roboto Black" pitchFamily="2" charset="0"/>
            </a:endParaRPr>
          </a:p>
          <a:p>
            <a:pPr marL="0" indent="0" algn="ctr">
              <a:buNone/>
            </a:pPr>
            <a:endParaRPr lang="fr-FR" sz="2800" dirty="0">
              <a:solidFill>
                <a:schemeClr val="bg1"/>
              </a:solidFill>
              <a:latin typeface="Roboto Black" pitchFamily="2" charset="0"/>
              <a:ea typeface="Roboto Black" pitchFamily="2" charset="0"/>
              <a:cs typeface="Roboto Black" pitchFamily="2" charset="0"/>
            </a:endParaRPr>
          </a:p>
          <a:p>
            <a:pPr marL="0" indent="0" algn="ctr">
              <a:buNone/>
            </a:pPr>
            <a:endParaRPr lang="fr-FR" sz="28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 Light" pitchFamily="2" charset="0"/>
            </a:endParaRPr>
          </a:p>
          <a:p>
            <a:pPr marL="0" indent="0" algn="ctr">
              <a:buNone/>
            </a:pPr>
            <a:endParaRPr lang="fr-FR" sz="28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 Light" pitchFamily="2" charset="0"/>
            </a:endParaRPr>
          </a:p>
        </p:txBody>
      </p:sp>
      <p:sp>
        <p:nvSpPr>
          <p:cNvPr id="5" name="Nuage 4">
            <a:extLst>
              <a:ext uri="{FF2B5EF4-FFF2-40B4-BE49-F238E27FC236}">
                <a16:creationId xmlns:a16="http://schemas.microsoft.com/office/drawing/2014/main" id="{07E0B628-9EC0-673B-310E-62E11D580495}"/>
              </a:ext>
            </a:extLst>
          </p:cNvPr>
          <p:cNvSpPr/>
          <p:nvPr/>
        </p:nvSpPr>
        <p:spPr>
          <a:xfrm>
            <a:off x="268603" y="1957624"/>
            <a:ext cx="2045912" cy="1252467"/>
          </a:xfrm>
          <a:prstGeom prst="cloud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Socle de la CMCD</a:t>
            </a:r>
          </a:p>
        </p:txBody>
      </p:sp>
      <p:sp>
        <p:nvSpPr>
          <p:cNvPr id="9" name="Nuage 8">
            <a:extLst>
              <a:ext uri="{FF2B5EF4-FFF2-40B4-BE49-F238E27FC236}">
                <a16:creationId xmlns:a16="http://schemas.microsoft.com/office/drawing/2014/main" id="{34F36B15-6582-92A4-EC7E-9913592C2F0A}"/>
              </a:ext>
            </a:extLst>
          </p:cNvPr>
          <p:cNvSpPr/>
          <p:nvPr/>
        </p:nvSpPr>
        <p:spPr>
          <a:xfrm>
            <a:off x="6763978" y="1895379"/>
            <a:ext cx="2206829" cy="1398764"/>
          </a:xfrm>
          <a:prstGeom prst="cloud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</a:rPr>
              <a:t>1 accompagnateur d’école d’arbitrage</a:t>
            </a:r>
          </a:p>
          <a:p>
            <a:pPr algn="ctr"/>
            <a:r>
              <a:rPr lang="fr-FR" sz="1200" dirty="0">
                <a:solidFill>
                  <a:schemeClr val="tx1"/>
                </a:solidFill>
              </a:rPr>
              <a:t>+ </a:t>
            </a:r>
          </a:p>
          <a:p>
            <a:pPr algn="ctr"/>
            <a:r>
              <a:rPr lang="fr-FR" sz="1200" dirty="0">
                <a:solidFill>
                  <a:schemeClr val="tx1"/>
                </a:solidFill>
              </a:rPr>
              <a:t>1 animateur d’école d’arbitrage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E75E4415-ADEE-0DA8-A396-A1FF5185012A}"/>
              </a:ext>
            </a:extLst>
          </p:cNvPr>
          <p:cNvSpPr/>
          <p:nvPr/>
        </p:nvSpPr>
        <p:spPr>
          <a:xfrm>
            <a:off x="149095" y="892885"/>
            <a:ext cx="8918532" cy="3958814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73DC012-6B72-8D0B-19CC-DC18297A65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4" y="6282943"/>
            <a:ext cx="1260390" cy="48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9594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13" grpId="0" animBg="1"/>
      <p:bldP spid="14" grpId="0" animBg="1"/>
      <p:bldP spid="23" grpId="0" animBg="1"/>
      <p:bldP spid="28" grpId="0" animBg="1"/>
      <p:bldP spid="29" grpId="0" animBg="1"/>
      <p:bldP spid="41" grpId="0" animBg="1"/>
      <p:bldP spid="47" grpId="0" animBg="1"/>
      <p:bldP spid="48" grpId="0" animBg="1"/>
      <p:bldP spid="49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" grpId="0" animBg="1"/>
      <p:bldP spid="9" grpId="0" animBg="1"/>
      <p:bldP spid="11" grpId="0" animBg="1"/>
    </p:bldLst>
  </p:timing>
</p:sld>
</file>

<file path=ppt/theme/theme1.xml><?xml version="1.0" encoding="utf-8"?>
<a:theme xmlns:a="http://schemas.openxmlformats.org/drawingml/2006/main" name="Fond ITFE HDF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nd ITFE HDF" id="{9D038762-2AC2-D74A-A2B7-9C7A7760A34B}" vid="{B7C8683D-9036-EF44-8B66-358D9D30ACA2}"/>
    </a:ext>
  </a:extLst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6600"/>
      </a:accent1>
      <a:accent2>
        <a:srgbClr val="CC3300"/>
      </a:accent2>
      <a:accent3>
        <a:srgbClr val="B8AAAA"/>
      </a:accent3>
      <a:accent4>
        <a:srgbClr val="DADAAE"/>
      </a:accent4>
      <a:accent5>
        <a:srgbClr val="FFB8AA"/>
      </a:accent5>
      <a:accent6>
        <a:srgbClr val="B92E00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33333"/>
        </a:solidFill>
        <a:ln w="25400" cap="flat">
          <a:solidFill>
            <a:schemeClr val="accent1"/>
          </a:solidFill>
          <a:prstDash val="solid"/>
          <a:bevel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66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66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9240F429714F498ADC8A622CA246B7" ma:contentTypeVersion="14" ma:contentTypeDescription="Crée un document." ma:contentTypeScope="" ma:versionID="b49f26d409308600644674e90e7ba8d5">
  <xsd:schema xmlns:xsd="http://www.w3.org/2001/XMLSchema" xmlns:xs="http://www.w3.org/2001/XMLSchema" xmlns:p="http://schemas.microsoft.com/office/2006/metadata/properties" xmlns:ns3="6aa53275-d407-4e5c-bea5-1c35c903c7fb" xmlns:ns4="98883f4c-e82e-410d-97e4-37ac281a798b" targetNamespace="http://schemas.microsoft.com/office/2006/metadata/properties" ma:root="true" ma:fieldsID="3b08f6325161fc1ff658776d3141daed" ns3:_="" ns4:_="">
    <xsd:import namespace="6aa53275-d407-4e5c-bea5-1c35c903c7fb"/>
    <xsd:import namespace="98883f4c-e82e-410d-97e4-37ac281a798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a53275-d407-4e5c-bea5-1c35c903c7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883f4c-e82e-410d-97e4-37ac281a798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Partage du hachage d’indicateur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FDD3FD9-8235-4403-B313-6BD19CD57B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aa53275-d407-4e5c-bea5-1c35c903c7fb"/>
    <ds:schemaRef ds:uri="98883f4c-e82e-410d-97e4-37ac281a798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07EC00E-6835-4D16-8D3C-744EE1AAD7F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C62D1CB-5A59-4D7A-A6CF-206B0D2D83C9}">
  <ds:schemaRefs>
    <ds:schemaRef ds:uri="http://purl.org/dc/dcmitype/"/>
    <ds:schemaRef ds:uri="http://purl.org/dc/terms/"/>
    <ds:schemaRef ds:uri="http://schemas.microsoft.com/office/infopath/2007/PartnerControls"/>
    <ds:schemaRef ds:uri="http://schemas.microsoft.com/office/2006/metadata/properties"/>
    <ds:schemaRef ds:uri="http://purl.org/dc/elements/1.1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98883f4c-e82e-410d-97e4-37ac281a798b"/>
    <ds:schemaRef ds:uri="6aa53275-d407-4e5c-bea5-1c35c903c7f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6526</TotalTime>
  <Words>684</Words>
  <Application>Microsoft Macintosh PowerPoint</Application>
  <PresentationFormat>Affichage à l'écran (4:3)</PresentationFormat>
  <Paragraphs>275</Paragraphs>
  <Slides>14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1" baseType="lpstr">
      <vt:lpstr>Arial</vt:lpstr>
      <vt:lpstr>Calibri</vt:lpstr>
      <vt:lpstr>Helvetica Neue</vt:lpstr>
      <vt:lpstr>Roboto</vt:lpstr>
      <vt:lpstr>Roboto Black</vt:lpstr>
      <vt:lpstr>Roboto Light</vt:lpstr>
      <vt:lpstr>Fond ITFE HDF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FORMATION DU JEUNE JOUEUR EN HANDBALL</dc:title>
  <dc:creator>Angeline PRUVOST</dc:creator>
  <cp:lastModifiedBy>Clément Rollet (Ligue Hauts de France)</cp:lastModifiedBy>
  <cp:revision>198</cp:revision>
  <dcterms:modified xsi:type="dcterms:W3CDTF">2023-10-30T17:23:50Z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0x010100F89240F429714F498ADC8A622CA246B7</vt:lpwstr>
  </property>
</Properties>
</file>