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57" r:id="rId3"/>
    <p:sldId id="345" r:id="rId4"/>
    <p:sldId id="335" r:id="rId5"/>
    <p:sldId id="258" r:id="rId6"/>
    <p:sldId id="328" r:id="rId7"/>
    <p:sldId id="331" r:id="rId8"/>
    <p:sldId id="332" r:id="rId9"/>
    <p:sldId id="330" r:id="rId10"/>
    <p:sldId id="333" r:id="rId11"/>
    <p:sldId id="334" r:id="rId12"/>
    <p:sldId id="336" r:id="rId13"/>
    <p:sldId id="259" r:id="rId14"/>
    <p:sldId id="327" r:id="rId15"/>
    <p:sldId id="260" r:id="rId16"/>
    <p:sldId id="322" r:id="rId17"/>
    <p:sldId id="261" r:id="rId18"/>
    <p:sldId id="262" r:id="rId19"/>
    <p:sldId id="319" r:id="rId20"/>
    <p:sldId id="320" r:id="rId21"/>
    <p:sldId id="321" r:id="rId22"/>
    <p:sldId id="263" r:id="rId23"/>
    <p:sldId id="278" r:id="rId24"/>
    <p:sldId id="264"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339" r:id="rId40"/>
    <p:sldId id="340" r:id="rId41"/>
    <p:sldId id="341" r:id="rId42"/>
    <p:sldId id="342" r:id="rId43"/>
    <p:sldId id="343" r:id="rId44"/>
    <p:sldId id="344" r:id="rId45"/>
    <p:sldId id="265" r:id="rId46"/>
    <p:sldId id="293" r:id="rId47"/>
    <p:sldId id="294" r:id="rId48"/>
    <p:sldId id="295" r:id="rId49"/>
    <p:sldId id="296" r:id="rId50"/>
    <p:sldId id="299" r:id="rId51"/>
    <p:sldId id="300" r:id="rId52"/>
    <p:sldId id="301" r:id="rId53"/>
    <p:sldId id="302" r:id="rId54"/>
    <p:sldId id="304" r:id="rId55"/>
    <p:sldId id="266" r:id="rId56"/>
    <p:sldId id="273" r:id="rId57"/>
    <p:sldId id="274" r:id="rId58"/>
    <p:sldId id="275" r:id="rId59"/>
    <p:sldId id="276" r:id="rId60"/>
    <p:sldId id="277" r:id="rId61"/>
    <p:sldId id="267" r:id="rId62"/>
    <p:sldId id="305" r:id="rId63"/>
    <p:sldId id="268" r:id="rId64"/>
    <p:sldId id="306" r:id="rId65"/>
    <p:sldId id="307" r:id="rId66"/>
    <p:sldId id="308" r:id="rId67"/>
    <p:sldId id="309" r:id="rId68"/>
    <p:sldId id="269" r:id="rId69"/>
    <p:sldId id="310" r:id="rId70"/>
    <p:sldId id="270" r:id="rId71"/>
    <p:sldId id="311" r:id="rId72"/>
    <p:sldId id="312" r:id="rId73"/>
    <p:sldId id="271" r:id="rId74"/>
    <p:sldId id="313" r:id="rId75"/>
    <p:sldId id="316" r:id="rId76"/>
    <p:sldId id="272" r:id="rId77"/>
    <p:sldId id="317" r:id="rId78"/>
    <p:sldId id="337" r:id="rId79"/>
    <p:sldId id="338" r:id="rId80"/>
    <p:sldId id="325" r:id="rId81"/>
    <p:sldId id="326" r:id="rId82"/>
    <p:sldId id="323" r:id="rId83"/>
    <p:sldId id="324" r:id="rId84"/>
    <p:sldId id="318" r:id="rId8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15"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35BF7-D3E2-4D0A-B112-DB09B488CA9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fr-FR"/>
        </a:p>
      </dgm:t>
    </dgm:pt>
    <dgm:pt modelId="{3EB61705-FB4F-4083-87A6-98AB885F8E0A}">
      <dgm:prSet phldrT="[Texte]"/>
      <dgm:spPr>
        <a:solidFill>
          <a:srgbClr val="213B5E"/>
        </a:solidFill>
      </dgm:spPr>
      <dgm:t>
        <a:bodyPr/>
        <a:lstStyle/>
        <a:p>
          <a:r>
            <a:rPr lang="fr-FR" dirty="0" smtClean="0">
              <a:latin typeface="Roboto" panose="02000000000000000000" pitchFamily="2" charset="0"/>
              <a:ea typeface="Roboto" panose="02000000000000000000" pitchFamily="2" charset="0"/>
            </a:rPr>
            <a:t>LES CIBLES </a:t>
          </a:r>
          <a:endParaRPr lang="fr-FR" dirty="0">
            <a:latin typeface="Roboto" panose="02000000000000000000" pitchFamily="2" charset="0"/>
            <a:ea typeface="Roboto" panose="02000000000000000000" pitchFamily="2" charset="0"/>
          </a:endParaRPr>
        </a:p>
      </dgm:t>
    </dgm:pt>
    <dgm:pt modelId="{2318B712-EE1D-460D-B06C-EB4C238CAAC3}" type="parTrans" cxnId="{34CA7D30-40FE-4950-A4EA-41225750AD3D}">
      <dgm:prSet/>
      <dgm:spPr/>
      <dgm:t>
        <a:bodyPr/>
        <a:lstStyle/>
        <a:p>
          <a:endParaRPr lang="fr-FR"/>
        </a:p>
      </dgm:t>
    </dgm:pt>
    <dgm:pt modelId="{51D646C3-2F4B-4B85-A85D-9582B9D65811}" type="sibTrans" cxnId="{34CA7D30-40FE-4950-A4EA-41225750AD3D}">
      <dgm:prSet/>
      <dgm:spPr/>
      <dgm:t>
        <a:bodyPr/>
        <a:lstStyle/>
        <a:p>
          <a:endParaRPr lang="fr-FR"/>
        </a:p>
      </dgm:t>
    </dgm:pt>
    <dgm:pt modelId="{37392A7D-C647-46F5-B3FC-251BEF8CC2C0}">
      <dgm:prSet phldrT="[Texte]"/>
      <dgm:spPr>
        <a:solidFill>
          <a:srgbClr val="AB2B25"/>
        </a:solidFill>
      </dgm:spPr>
      <dgm:t>
        <a:bodyPr/>
        <a:lstStyle/>
        <a:p>
          <a:r>
            <a:rPr lang="fr-FR" dirty="0" smtClean="0">
              <a:latin typeface="Roboto" panose="02000000000000000000" pitchFamily="2" charset="0"/>
              <a:ea typeface="Roboto" panose="02000000000000000000" pitchFamily="2" charset="0"/>
            </a:rPr>
            <a:t>Les Licenciés </a:t>
          </a:r>
          <a:endParaRPr lang="fr-FR" dirty="0">
            <a:latin typeface="Roboto" panose="02000000000000000000" pitchFamily="2" charset="0"/>
            <a:ea typeface="Roboto" panose="02000000000000000000" pitchFamily="2" charset="0"/>
          </a:endParaRPr>
        </a:p>
      </dgm:t>
    </dgm:pt>
    <dgm:pt modelId="{37E5A50E-164E-4C4A-A1CC-DA5C175922E6}" type="parTrans" cxnId="{44594ADA-95B5-4BC9-A133-8063376A0226}">
      <dgm:prSet/>
      <dgm:spPr/>
      <dgm:t>
        <a:bodyPr/>
        <a:lstStyle/>
        <a:p>
          <a:endParaRPr lang="fr-FR"/>
        </a:p>
      </dgm:t>
    </dgm:pt>
    <dgm:pt modelId="{311FE970-05BE-4F2D-A91F-17B97E0374B1}" type="sibTrans" cxnId="{44594ADA-95B5-4BC9-A133-8063376A0226}">
      <dgm:prSet/>
      <dgm:spPr/>
      <dgm:t>
        <a:bodyPr/>
        <a:lstStyle/>
        <a:p>
          <a:endParaRPr lang="fr-FR"/>
        </a:p>
      </dgm:t>
    </dgm:pt>
    <dgm:pt modelId="{174DCF52-9E07-4AFD-8030-545043B0F3C6}">
      <dgm:prSet phldrT="[Texte]"/>
      <dgm:spPr>
        <a:solidFill>
          <a:srgbClr val="213B5E"/>
        </a:solidFill>
      </dgm:spPr>
      <dgm:t>
        <a:bodyPr/>
        <a:lstStyle/>
        <a:p>
          <a:r>
            <a:rPr lang="fr-FR" dirty="0" smtClean="0">
              <a:latin typeface="Roboto" panose="02000000000000000000" pitchFamily="2" charset="0"/>
              <a:ea typeface="Roboto" panose="02000000000000000000" pitchFamily="2" charset="0"/>
            </a:rPr>
            <a:t>Les partenaires</a:t>
          </a:r>
          <a:endParaRPr lang="fr-FR" dirty="0">
            <a:latin typeface="Roboto" panose="02000000000000000000" pitchFamily="2" charset="0"/>
            <a:ea typeface="Roboto" panose="02000000000000000000" pitchFamily="2" charset="0"/>
          </a:endParaRPr>
        </a:p>
      </dgm:t>
    </dgm:pt>
    <dgm:pt modelId="{9DC1D6FA-5722-4764-BB2F-E1147EB30BFF}" type="parTrans" cxnId="{E7E23295-089D-404A-91CB-82F8457CC49D}">
      <dgm:prSet/>
      <dgm:spPr/>
      <dgm:t>
        <a:bodyPr/>
        <a:lstStyle/>
        <a:p>
          <a:endParaRPr lang="fr-FR"/>
        </a:p>
      </dgm:t>
    </dgm:pt>
    <dgm:pt modelId="{35230226-B67B-44C7-8A57-1BB595EC87AF}" type="sibTrans" cxnId="{E7E23295-089D-404A-91CB-82F8457CC49D}">
      <dgm:prSet/>
      <dgm:spPr/>
      <dgm:t>
        <a:bodyPr/>
        <a:lstStyle/>
        <a:p>
          <a:endParaRPr lang="fr-FR"/>
        </a:p>
      </dgm:t>
    </dgm:pt>
    <dgm:pt modelId="{F6F06284-A723-47E7-80A7-1E31AB51B6F3}">
      <dgm:prSet phldrT="[Texte]"/>
      <dgm:spPr>
        <a:solidFill>
          <a:srgbClr val="213B5E"/>
        </a:solidFill>
      </dgm:spPr>
      <dgm:t>
        <a:bodyPr/>
        <a:lstStyle/>
        <a:p>
          <a:r>
            <a:rPr lang="fr-FR" dirty="0" smtClean="0">
              <a:latin typeface="Roboto" panose="02000000000000000000" pitchFamily="2" charset="0"/>
              <a:ea typeface="Roboto" panose="02000000000000000000" pitchFamily="2" charset="0"/>
            </a:rPr>
            <a:t>Les futurs licenciés </a:t>
          </a:r>
          <a:endParaRPr lang="fr-FR" dirty="0">
            <a:latin typeface="Roboto" panose="02000000000000000000" pitchFamily="2" charset="0"/>
            <a:ea typeface="Roboto" panose="02000000000000000000" pitchFamily="2" charset="0"/>
          </a:endParaRPr>
        </a:p>
      </dgm:t>
    </dgm:pt>
    <dgm:pt modelId="{1688E907-4B9F-4BE4-94A3-6A28753F18F8}" type="parTrans" cxnId="{692467FF-4B1D-404D-991D-00AE8E14742F}">
      <dgm:prSet/>
      <dgm:spPr/>
      <dgm:t>
        <a:bodyPr/>
        <a:lstStyle/>
        <a:p>
          <a:endParaRPr lang="fr-FR"/>
        </a:p>
      </dgm:t>
    </dgm:pt>
    <dgm:pt modelId="{980F4113-EEFE-480F-915B-BBAE864B222D}" type="sibTrans" cxnId="{692467FF-4B1D-404D-991D-00AE8E14742F}">
      <dgm:prSet/>
      <dgm:spPr/>
      <dgm:t>
        <a:bodyPr/>
        <a:lstStyle/>
        <a:p>
          <a:endParaRPr lang="fr-FR"/>
        </a:p>
      </dgm:t>
    </dgm:pt>
    <dgm:pt modelId="{41CB5C49-5964-414F-8E2C-C9D5C5932F9C}">
      <dgm:prSet phldrT="[Texte]"/>
      <dgm:spPr>
        <a:solidFill>
          <a:srgbClr val="213B5E"/>
        </a:solidFill>
      </dgm:spPr>
      <dgm:t>
        <a:bodyPr/>
        <a:lstStyle/>
        <a:p>
          <a:r>
            <a:rPr lang="fr-FR" dirty="0" smtClean="0">
              <a:latin typeface="Roboto" panose="02000000000000000000" pitchFamily="2" charset="0"/>
              <a:ea typeface="Roboto" panose="02000000000000000000" pitchFamily="2" charset="0"/>
            </a:rPr>
            <a:t>Les futurs partenaires</a:t>
          </a:r>
          <a:endParaRPr lang="fr-FR" dirty="0">
            <a:latin typeface="Roboto" panose="02000000000000000000" pitchFamily="2" charset="0"/>
            <a:ea typeface="Roboto" panose="02000000000000000000" pitchFamily="2" charset="0"/>
          </a:endParaRPr>
        </a:p>
      </dgm:t>
    </dgm:pt>
    <dgm:pt modelId="{CEA90CD0-32AC-4214-A981-FFB1A360C3F6}" type="parTrans" cxnId="{80E4132F-DB0B-4F35-8C53-75DAB2F0B3C0}">
      <dgm:prSet/>
      <dgm:spPr/>
      <dgm:t>
        <a:bodyPr/>
        <a:lstStyle/>
        <a:p>
          <a:endParaRPr lang="fr-FR"/>
        </a:p>
      </dgm:t>
    </dgm:pt>
    <dgm:pt modelId="{59147183-9254-4AA7-97F7-CCA288D13757}" type="sibTrans" cxnId="{80E4132F-DB0B-4F35-8C53-75DAB2F0B3C0}">
      <dgm:prSet/>
      <dgm:spPr/>
      <dgm:t>
        <a:bodyPr/>
        <a:lstStyle/>
        <a:p>
          <a:endParaRPr lang="fr-FR"/>
        </a:p>
      </dgm:t>
    </dgm:pt>
    <dgm:pt modelId="{424306B9-857A-458E-97C8-C2B75369EE18}">
      <dgm:prSet phldrT="[Texte]"/>
      <dgm:spPr>
        <a:solidFill>
          <a:srgbClr val="AB2B25"/>
        </a:solidFill>
      </dgm:spPr>
      <dgm:t>
        <a:bodyPr/>
        <a:lstStyle/>
        <a:p>
          <a:r>
            <a:rPr lang="fr-FR" dirty="0" smtClean="0">
              <a:latin typeface="Roboto" panose="02000000000000000000" pitchFamily="2" charset="0"/>
              <a:ea typeface="Roboto" panose="02000000000000000000" pitchFamily="2" charset="0"/>
            </a:rPr>
            <a:t>Les clubs </a:t>
          </a:r>
          <a:endParaRPr lang="fr-FR" dirty="0">
            <a:latin typeface="Roboto" panose="02000000000000000000" pitchFamily="2" charset="0"/>
            <a:ea typeface="Roboto" panose="02000000000000000000" pitchFamily="2" charset="0"/>
          </a:endParaRPr>
        </a:p>
      </dgm:t>
    </dgm:pt>
    <dgm:pt modelId="{DE731341-8AD1-4032-9C08-10ED59D23580}" type="parTrans" cxnId="{0607543E-2467-4791-83C4-3EAB29519E80}">
      <dgm:prSet/>
      <dgm:spPr/>
      <dgm:t>
        <a:bodyPr/>
        <a:lstStyle/>
        <a:p>
          <a:endParaRPr lang="fr-FR"/>
        </a:p>
      </dgm:t>
    </dgm:pt>
    <dgm:pt modelId="{CF1DB8FA-9DB0-40D9-901A-23D84158C270}" type="sibTrans" cxnId="{0607543E-2467-4791-83C4-3EAB29519E80}">
      <dgm:prSet/>
      <dgm:spPr/>
      <dgm:t>
        <a:bodyPr/>
        <a:lstStyle/>
        <a:p>
          <a:endParaRPr lang="fr-FR"/>
        </a:p>
      </dgm:t>
    </dgm:pt>
    <dgm:pt modelId="{645B67D1-FB23-43A5-ABBF-66AFD13F1518}">
      <dgm:prSet phldrT="[Texte]"/>
      <dgm:spPr>
        <a:solidFill>
          <a:srgbClr val="213B5E"/>
        </a:solidFill>
      </dgm:spPr>
      <dgm:t>
        <a:bodyPr/>
        <a:lstStyle/>
        <a:p>
          <a:r>
            <a:rPr lang="fr-FR" dirty="0" smtClean="0">
              <a:latin typeface="Roboto" panose="02000000000000000000" pitchFamily="2" charset="0"/>
              <a:ea typeface="Roboto" panose="02000000000000000000" pitchFamily="2" charset="0"/>
            </a:rPr>
            <a:t>Le Grand public </a:t>
          </a:r>
          <a:endParaRPr lang="fr-FR" dirty="0">
            <a:latin typeface="Roboto" panose="02000000000000000000" pitchFamily="2" charset="0"/>
            <a:ea typeface="Roboto" panose="02000000000000000000" pitchFamily="2" charset="0"/>
          </a:endParaRPr>
        </a:p>
      </dgm:t>
    </dgm:pt>
    <dgm:pt modelId="{AA93F761-CBE1-4B79-A4F2-5EB888D0D17B}" type="sibTrans" cxnId="{2E5D07B0-86C1-48D3-AD52-089454BF12BB}">
      <dgm:prSet/>
      <dgm:spPr/>
      <dgm:t>
        <a:bodyPr/>
        <a:lstStyle/>
        <a:p>
          <a:endParaRPr lang="fr-FR"/>
        </a:p>
      </dgm:t>
    </dgm:pt>
    <dgm:pt modelId="{A230757E-DB4B-48C3-B5ED-3965464B28E4}" type="parTrans" cxnId="{2E5D07B0-86C1-48D3-AD52-089454BF12BB}">
      <dgm:prSet/>
      <dgm:spPr/>
      <dgm:t>
        <a:bodyPr/>
        <a:lstStyle/>
        <a:p>
          <a:endParaRPr lang="fr-FR"/>
        </a:p>
      </dgm:t>
    </dgm:pt>
    <dgm:pt modelId="{74CF8ECF-9601-4F53-88C4-AE7EABBCC168}" type="pres">
      <dgm:prSet presAssocID="{65C35BF7-D3E2-4D0A-B112-DB09B488CA98}" presName="Name0" presStyleCnt="0">
        <dgm:presLayoutVars>
          <dgm:chPref val="1"/>
          <dgm:dir/>
          <dgm:animOne val="branch"/>
          <dgm:animLvl val="lvl"/>
          <dgm:resizeHandles val="exact"/>
        </dgm:presLayoutVars>
      </dgm:prSet>
      <dgm:spPr/>
      <dgm:t>
        <a:bodyPr/>
        <a:lstStyle/>
        <a:p>
          <a:endParaRPr lang="fr-FR"/>
        </a:p>
      </dgm:t>
    </dgm:pt>
    <dgm:pt modelId="{4932B953-21D1-44C4-8E7E-CC9417FF04AC}" type="pres">
      <dgm:prSet presAssocID="{3EB61705-FB4F-4083-87A6-98AB885F8E0A}" presName="root1" presStyleCnt="0"/>
      <dgm:spPr/>
    </dgm:pt>
    <dgm:pt modelId="{4F7EF10A-35F4-4AE6-8869-31006E30454A}" type="pres">
      <dgm:prSet presAssocID="{3EB61705-FB4F-4083-87A6-98AB885F8E0A}" presName="LevelOneTextNode" presStyleLbl="node0" presStyleIdx="0" presStyleCnt="1">
        <dgm:presLayoutVars>
          <dgm:chPref val="3"/>
        </dgm:presLayoutVars>
      </dgm:prSet>
      <dgm:spPr/>
      <dgm:t>
        <a:bodyPr/>
        <a:lstStyle/>
        <a:p>
          <a:endParaRPr lang="fr-FR"/>
        </a:p>
      </dgm:t>
    </dgm:pt>
    <dgm:pt modelId="{17BFA7D0-C1D4-4CE5-A5ED-2209E66B7AC0}" type="pres">
      <dgm:prSet presAssocID="{3EB61705-FB4F-4083-87A6-98AB885F8E0A}" presName="level2hierChild" presStyleCnt="0"/>
      <dgm:spPr/>
    </dgm:pt>
    <dgm:pt modelId="{9BEFFCAA-B106-455B-A25E-2C358CEB7A22}" type="pres">
      <dgm:prSet presAssocID="{37E5A50E-164E-4C4A-A1CC-DA5C175922E6}" presName="conn2-1" presStyleLbl="parChTrans1D2" presStyleIdx="0" presStyleCnt="6"/>
      <dgm:spPr/>
      <dgm:t>
        <a:bodyPr/>
        <a:lstStyle/>
        <a:p>
          <a:endParaRPr lang="fr-FR"/>
        </a:p>
      </dgm:t>
    </dgm:pt>
    <dgm:pt modelId="{FA65D925-67DF-4FEE-90FF-C26BAD8E2662}" type="pres">
      <dgm:prSet presAssocID="{37E5A50E-164E-4C4A-A1CC-DA5C175922E6}" presName="connTx" presStyleLbl="parChTrans1D2" presStyleIdx="0" presStyleCnt="6"/>
      <dgm:spPr/>
      <dgm:t>
        <a:bodyPr/>
        <a:lstStyle/>
        <a:p>
          <a:endParaRPr lang="fr-FR"/>
        </a:p>
      </dgm:t>
    </dgm:pt>
    <dgm:pt modelId="{59472C1F-D84B-4CFE-B3A9-DDE79C9DABC6}" type="pres">
      <dgm:prSet presAssocID="{37392A7D-C647-46F5-B3FC-251BEF8CC2C0}" presName="root2" presStyleCnt="0"/>
      <dgm:spPr/>
    </dgm:pt>
    <dgm:pt modelId="{D67E3E16-8BBB-4C3E-B8CA-D8743763FA5C}" type="pres">
      <dgm:prSet presAssocID="{37392A7D-C647-46F5-B3FC-251BEF8CC2C0}" presName="LevelTwoTextNode" presStyleLbl="node2" presStyleIdx="0" presStyleCnt="6" custScaleX="122791">
        <dgm:presLayoutVars>
          <dgm:chPref val="3"/>
        </dgm:presLayoutVars>
      </dgm:prSet>
      <dgm:spPr/>
      <dgm:t>
        <a:bodyPr/>
        <a:lstStyle/>
        <a:p>
          <a:endParaRPr lang="fr-FR"/>
        </a:p>
      </dgm:t>
    </dgm:pt>
    <dgm:pt modelId="{214E03C7-8067-42EB-B2AA-C84D02088089}" type="pres">
      <dgm:prSet presAssocID="{37392A7D-C647-46F5-B3FC-251BEF8CC2C0}" presName="level3hierChild" presStyleCnt="0"/>
      <dgm:spPr/>
    </dgm:pt>
    <dgm:pt modelId="{8EF9C339-6135-4CD5-8784-918B8E94E288}" type="pres">
      <dgm:prSet presAssocID="{DE731341-8AD1-4032-9C08-10ED59D23580}" presName="conn2-1" presStyleLbl="parChTrans1D2" presStyleIdx="1" presStyleCnt="6"/>
      <dgm:spPr/>
      <dgm:t>
        <a:bodyPr/>
        <a:lstStyle/>
        <a:p>
          <a:endParaRPr lang="fr-FR"/>
        </a:p>
      </dgm:t>
    </dgm:pt>
    <dgm:pt modelId="{C36996D4-20A3-44B3-827F-6BF9BD2B5A6B}" type="pres">
      <dgm:prSet presAssocID="{DE731341-8AD1-4032-9C08-10ED59D23580}" presName="connTx" presStyleLbl="parChTrans1D2" presStyleIdx="1" presStyleCnt="6"/>
      <dgm:spPr/>
      <dgm:t>
        <a:bodyPr/>
        <a:lstStyle/>
        <a:p>
          <a:endParaRPr lang="fr-FR"/>
        </a:p>
      </dgm:t>
    </dgm:pt>
    <dgm:pt modelId="{D0151683-AC5C-4741-A085-D808DC60F39C}" type="pres">
      <dgm:prSet presAssocID="{424306B9-857A-458E-97C8-C2B75369EE18}" presName="root2" presStyleCnt="0"/>
      <dgm:spPr/>
    </dgm:pt>
    <dgm:pt modelId="{2759FD82-0CBE-4AA2-89E5-2A7371F484A8}" type="pres">
      <dgm:prSet presAssocID="{424306B9-857A-458E-97C8-C2B75369EE18}" presName="LevelTwoTextNode" presStyleLbl="node2" presStyleIdx="1" presStyleCnt="6" custScaleX="122791" custScaleY="79348">
        <dgm:presLayoutVars>
          <dgm:chPref val="3"/>
        </dgm:presLayoutVars>
      </dgm:prSet>
      <dgm:spPr/>
      <dgm:t>
        <a:bodyPr/>
        <a:lstStyle/>
        <a:p>
          <a:endParaRPr lang="fr-FR"/>
        </a:p>
      </dgm:t>
    </dgm:pt>
    <dgm:pt modelId="{D76C38C7-0089-42C8-AD10-189CB6F76100}" type="pres">
      <dgm:prSet presAssocID="{424306B9-857A-458E-97C8-C2B75369EE18}" presName="level3hierChild" presStyleCnt="0"/>
      <dgm:spPr/>
    </dgm:pt>
    <dgm:pt modelId="{FF6FE41F-08D9-4BE6-BAC2-7008FD3CCEE1}" type="pres">
      <dgm:prSet presAssocID="{1688E907-4B9F-4BE4-94A3-6A28753F18F8}" presName="conn2-1" presStyleLbl="parChTrans1D2" presStyleIdx="2" presStyleCnt="6"/>
      <dgm:spPr/>
      <dgm:t>
        <a:bodyPr/>
        <a:lstStyle/>
        <a:p>
          <a:endParaRPr lang="fr-FR"/>
        </a:p>
      </dgm:t>
    </dgm:pt>
    <dgm:pt modelId="{D82C87C2-C409-4173-836C-2D7C33274EE4}" type="pres">
      <dgm:prSet presAssocID="{1688E907-4B9F-4BE4-94A3-6A28753F18F8}" presName="connTx" presStyleLbl="parChTrans1D2" presStyleIdx="2" presStyleCnt="6"/>
      <dgm:spPr/>
      <dgm:t>
        <a:bodyPr/>
        <a:lstStyle/>
        <a:p>
          <a:endParaRPr lang="fr-FR"/>
        </a:p>
      </dgm:t>
    </dgm:pt>
    <dgm:pt modelId="{C32FC55C-708F-4D83-A0EF-7C5FC983ECBF}" type="pres">
      <dgm:prSet presAssocID="{F6F06284-A723-47E7-80A7-1E31AB51B6F3}" presName="root2" presStyleCnt="0"/>
      <dgm:spPr/>
    </dgm:pt>
    <dgm:pt modelId="{AC835483-B7CC-4758-A0C9-13CC53AA937B}" type="pres">
      <dgm:prSet presAssocID="{F6F06284-A723-47E7-80A7-1E31AB51B6F3}" presName="LevelTwoTextNode" presStyleLbl="node2" presStyleIdx="2" presStyleCnt="6" custScaleX="122791">
        <dgm:presLayoutVars>
          <dgm:chPref val="3"/>
        </dgm:presLayoutVars>
      </dgm:prSet>
      <dgm:spPr/>
      <dgm:t>
        <a:bodyPr/>
        <a:lstStyle/>
        <a:p>
          <a:endParaRPr lang="fr-FR"/>
        </a:p>
      </dgm:t>
    </dgm:pt>
    <dgm:pt modelId="{DD340615-8BC8-4CE1-B284-9878164FFB41}" type="pres">
      <dgm:prSet presAssocID="{F6F06284-A723-47E7-80A7-1E31AB51B6F3}" presName="level3hierChild" presStyleCnt="0"/>
      <dgm:spPr/>
    </dgm:pt>
    <dgm:pt modelId="{04EB8156-547B-41E5-9314-66A19B69AD3C}" type="pres">
      <dgm:prSet presAssocID="{A230757E-DB4B-48C3-B5ED-3965464B28E4}" presName="conn2-1" presStyleLbl="parChTrans1D2" presStyleIdx="3" presStyleCnt="6"/>
      <dgm:spPr/>
      <dgm:t>
        <a:bodyPr/>
        <a:lstStyle/>
        <a:p>
          <a:endParaRPr lang="fr-FR"/>
        </a:p>
      </dgm:t>
    </dgm:pt>
    <dgm:pt modelId="{A3B9F662-D419-44BA-BD7C-65F9545B252E}" type="pres">
      <dgm:prSet presAssocID="{A230757E-DB4B-48C3-B5ED-3965464B28E4}" presName="connTx" presStyleLbl="parChTrans1D2" presStyleIdx="3" presStyleCnt="6"/>
      <dgm:spPr/>
      <dgm:t>
        <a:bodyPr/>
        <a:lstStyle/>
        <a:p>
          <a:endParaRPr lang="fr-FR"/>
        </a:p>
      </dgm:t>
    </dgm:pt>
    <dgm:pt modelId="{02B98EAE-6F05-44BD-8AD7-9828A58A3B9B}" type="pres">
      <dgm:prSet presAssocID="{645B67D1-FB23-43A5-ABBF-66AFD13F1518}" presName="root2" presStyleCnt="0"/>
      <dgm:spPr/>
    </dgm:pt>
    <dgm:pt modelId="{50E66D64-D905-46F9-8ACA-C0C15F7B60E6}" type="pres">
      <dgm:prSet presAssocID="{645B67D1-FB23-43A5-ABBF-66AFD13F1518}" presName="LevelTwoTextNode" presStyleLbl="node2" presStyleIdx="3" presStyleCnt="6" custScaleX="122791">
        <dgm:presLayoutVars>
          <dgm:chPref val="3"/>
        </dgm:presLayoutVars>
      </dgm:prSet>
      <dgm:spPr/>
      <dgm:t>
        <a:bodyPr/>
        <a:lstStyle/>
        <a:p>
          <a:endParaRPr lang="fr-FR"/>
        </a:p>
      </dgm:t>
    </dgm:pt>
    <dgm:pt modelId="{3C3FAB6B-3C24-4050-993F-E1B4CC90FB10}" type="pres">
      <dgm:prSet presAssocID="{645B67D1-FB23-43A5-ABBF-66AFD13F1518}" presName="level3hierChild" presStyleCnt="0"/>
      <dgm:spPr/>
    </dgm:pt>
    <dgm:pt modelId="{2A0A8E66-2ABE-4D67-82DF-4A4F96642894}" type="pres">
      <dgm:prSet presAssocID="{9DC1D6FA-5722-4764-BB2F-E1147EB30BFF}" presName="conn2-1" presStyleLbl="parChTrans1D2" presStyleIdx="4" presStyleCnt="6"/>
      <dgm:spPr/>
      <dgm:t>
        <a:bodyPr/>
        <a:lstStyle/>
        <a:p>
          <a:endParaRPr lang="fr-FR"/>
        </a:p>
      </dgm:t>
    </dgm:pt>
    <dgm:pt modelId="{244057B2-8791-4CE9-B3A5-1AFFF90B7496}" type="pres">
      <dgm:prSet presAssocID="{9DC1D6FA-5722-4764-BB2F-E1147EB30BFF}" presName="connTx" presStyleLbl="parChTrans1D2" presStyleIdx="4" presStyleCnt="6"/>
      <dgm:spPr/>
      <dgm:t>
        <a:bodyPr/>
        <a:lstStyle/>
        <a:p>
          <a:endParaRPr lang="fr-FR"/>
        </a:p>
      </dgm:t>
    </dgm:pt>
    <dgm:pt modelId="{C6426A4A-AC51-459B-B43E-1D298C9D9B86}" type="pres">
      <dgm:prSet presAssocID="{174DCF52-9E07-4AFD-8030-545043B0F3C6}" presName="root2" presStyleCnt="0"/>
      <dgm:spPr/>
    </dgm:pt>
    <dgm:pt modelId="{9172858F-1D40-453C-925D-43BB9AAC95D4}" type="pres">
      <dgm:prSet presAssocID="{174DCF52-9E07-4AFD-8030-545043B0F3C6}" presName="LevelTwoTextNode" presStyleLbl="node2" presStyleIdx="4" presStyleCnt="6" custScaleX="122791">
        <dgm:presLayoutVars>
          <dgm:chPref val="3"/>
        </dgm:presLayoutVars>
      </dgm:prSet>
      <dgm:spPr/>
      <dgm:t>
        <a:bodyPr/>
        <a:lstStyle/>
        <a:p>
          <a:endParaRPr lang="fr-FR"/>
        </a:p>
      </dgm:t>
    </dgm:pt>
    <dgm:pt modelId="{7FF11D7C-5507-441D-AA94-E9E90D4C0560}" type="pres">
      <dgm:prSet presAssocID="{174DCF52-9E07-4AFD-8030-545043B0F3C6}" presName="level3hierChild" presStyleCnt="0"/>
      <dgm:spPr/>
    </dgm:pt>
    <dgm:pt modelId="{8E3CDF11-DFD7-4FF6-B10B-A093E4235433}" type="pres">
      <dgm:prSet presAssocID="{CEA90CD0-32AC-4214-A981-FFB1A360C3F6}" presName="conn2-1" presStyleLbl="parChTrans1D2" presStyleIdx="5" presStyleCnt="6"/>
      <dgm:spPr/>
      <dgm:t>
        <a:bodyPr/>
        <a:lstStyle/>
        <a:p>
          <a:endParaRPr lang="fr-FR"/>
        </a:p>
      </dgm:t>
    </dgm:pt>
    <dgm:pt modelId="{FFD1A7F3-067D-4A4D-B325-2C10627798CB}" type="pres">
      <dgm:prSet presAssocID="{CEA90CD0-32AC-4214-A981-FFB1A360C3F6}" presName="connTx" presStyleLbl="parChTrans1D2" presStyleIdx="5" presStyleCnt="6"/>
      <dgm:spPr/>
      <dgm:t>
        <a:bodyPr/>
        <a:lstStyle/>
        <a:p>
          <a:endParaRPr lang="fr-FR"/>
        </a:p>
      </dgm:t>
    </dgm:pt>
    <dgm:pt modelId="{A342FC62-76E9-4590-B4F0-B01C16D5024B}" type="pres">
      <dgm:prSet presAssocID="{41CB5C49-5964-414F-8E2C-C9D5C5932F9C}" presName="root2" presStyleCnt="0"/>
      <dgm:spPr/>
    </dgm:pt>
    <dgm:pt modelId="{311EA1AC-56C6-4BBC-BA06-326C90B7FC5D}" type="pres">
      <dgm:prSet presAssocID="{41CB5C49-5964-414F-8E2C-C9D5C5932F9C}" presName="LevelTwoTextNode" presStyleLbl="node2" presStyleIdx="5" presStyleCnt="6" custScaleX="122791">
        <dgm:presLayoutVars>
          <dgm:chPref val="3"/>
        </dgm:presLayoutVars>
      </dgm:prSet>
      <dgm:spPr/>
      <dgm:t>
        <a:bodyPr/>
        <a:lstStyle/>
        <a:p>
          <a:endParaRPr lang="fr-FR"/>
        </a:p>
      </dgm:t>
    </dgm:pt>
    <dgm:pt modelId="{881E07A8-04BE-49D7-85CE-A1A4780DC88B}" type="pres">
      <dgm:prSet presAssocID="{41CB5C49-5964-414F-8E2C-C9D5C5932F9C}" presName="level3hierChild" presStyleCnt="0"/>
      <dgm:spPr/>
    </dgm:pt>
  </dgm:ptLst>
  <dgm:cxnLst>
    <dgm:cxn modelId="{634F53D1-ABBC-487D-A7E7-993B27ABBC2F}" type="presOf" srcId="{1688E907-4B9F-4BE4-94A3-6A28753F18F8}" destId="{FF6FE41F-08D9-4BE6-BAC2-7008FD3CCEE1}" srcOrd="0" destOrd="0" presId="urn:microsoft.com/office/officeart/2008/layout/HorizontalMultiLevelHierarchy"/>
    <dgm:cxn modelId="{A1C16A7F-3063-4572-A4F3-F9D5D83E74BE}" type="presOf" srcId="{DE731341-8AD1-4032-9C08-10ED59D23580}" destId="{C36996D4-20A3-44B3-827F-6BF9BD2B5A6B}" srcOrd="1" destOrd="0" presId="urn:microsoft.com/office/officeart/2008/layout/HorizontalMultiLevelHierarchy"/>
    <dgm:cxn modelId="{C51D480D-34DB-4A74-9966-39600944ED09}" type="presOf" srcId="{37E5A50E-164E-4C4A-A1CC-DA5C175922E6}" destId="{FA65D925-67DF-4FEE-90FF-C26BAD8E2662}" srcOrd="1" destOrd="0" presId="urn:microsoft.com/office/officeart/2008/layout/HorizontalMultiLevelHierarchy"/>
    <dgm:cxn modelId="{0E32356F-FBC4-4B21-8AE5-DE6440D5A247}" type="presOf" srcId="{645B67D1-FB23-43A5-ABBF-66AFD13F1518}" destId="{50E66D64-D905-46F9-8ACA-C0C15F7B60E6}" srcOrd="0" destOrd="0" presId="urn:microsoft.com/office/officeart/2008/layout/HorizontalMultiLevelHierarchy"/>
    <dgm:cxn modelId="{2E5D07B0-86C1-48D3-AD52-089454BF12BB}" srcId="{3EB61705-FB4F-4083-87A6-98AB885F8E0A}" destId="{645B67D1-FB23-43A5-ABBF-66AFD13F1518}" srcOrd="3" destOrd="0" parTransId="{A230757E-DB4B-48C3-B5ED-3965464B28E4}" sibTransId="{AA93F761-CBE1-4B79-A4F2-5EB888D0D17B}"/>
    <dgm:cxn modelId="{2F9AC1E2-F91C-4B96-A48F-7F18A7A9FBC6}" type="presOf" srcId="{1688E907-4B9F-4BE4-94A3-6A28753F18F8}" destId="{D82C87C2-C409-4173-836C-2D7C33274EE4}" srcOrd="1" destOrd="0" presId="urn:microsoft.com/office/officeart/2008/layout/HorizontalMultiLevelHierarchy"/>
    <dgm:cxn modelId="{CDE48D79-75B7-4557-86ED-91277FF37F59}" type="presOf" srcId="{9DC1D6FA-5722-4764-BB2F-E1147EB30BFF}" destId="{2A0A8E66-2ABE-4D67-82DF-4A4F96642894}" srcOrd="0" destOrd="0" presId="urn:microsoft.com/office/officeart/2008/layout/HorizontalMultiLevelHierarchy"/>
    <dgm:cxn modelId="{1B2AD4D6-F8A1-4AAE-9414-74ED51641DA0}" type="presOf" srcId="{CEA90CD0-32AC-4214-A981-FFB1A360C3F6}" destId="{FFD1A7F3-067D-4A4D-B325-2C10627798CB}" srcOrd="1" destOrd="0" presId="urn:microsoft.com/office/officeart/2008/layout/HorizontalMultiLevelHierarchy"/>
    <dgm:cxn modelId="{DB15946D-2B69-4C45-A79F-F64E70BCC97E}" type="presOf" srcId="{424306B9-857A-458E-97C8-C2B75369EE18}" destId="{2759FD82-0CBE-4AA2-89E5-2A7371F484A8}" srcOrd="0" destOrd="0" presId="urn:microsoft.com/office/officeart/2008/layout/HorizontalMultiLevelHierarchy"/>
    <dgm:cxn modelId="{EFC390DF-460D-4966-8B41-53E5F496ADA0}" type="presOf" srcId="{3EB61705-FB4F-4083-87A6-98AB885F8E0A}" destId="{4F7EF10A-35F4-4AE6-8869-31006E30454A}" srcOrd="0" destOrd="0" presId="urn:microsoft.com/office/officeart/2008/layout/HorizontalMultiLevelHierarchy"/>
    <dgm:cxn modelId="{D00F1A95-9A6A-4E8F-9997-E29C16382321}" type="presOf" srcId="{37E5A50E-164E-4C4A-A1CC-DA5C175922E6}" destId="{9BEFFCAA-B106-455B-A25E-2C358CEB7A22}" srcOrd="0" destOrd="0" presId="urn:microsoft.com/office/officeart/2008/layout/HorizontalMultiLevelHierarchy"/>
    <dgm:cxn modelId="{5B0FA782-7FA0-4CB3-A2C7-3A311D89E134}" type="presOf" srcId="{CEA90CD0-32AC-4214-A981-FFB1A360C3F6}" destId="{8E3CDF11-DFD7-4FF6-B10B-A093E4235433}" srcOrd="0" destOrd="0" presId="urn:microsoft.com/office/officeart/2008/layout/HorizontalMultiLevelHierarchy"/>
    <dgm:cxn modelId="{44594ADA-95B5-4BC9-A133-8063376A0226}" srcId="{3EB61705-FB4F-4083-87A6-98AB885F8E0A}" destId="{37392A7D-C647-46F5-B3FC-251BEF8CC2C0}" srcOrd="0" destOrd="0" parTransId="{37E5A50E-164E-4C4A-A1CC-DA5C175922E6}" sibTransId="{311FE970-05BE-4F2D-A91F-17B97E0374B1}"/>
    <dgm:cxn modelId="{34CA7D30-40FE-4950-A4EA-41225750AD3D}" srcId="{65C35BF7-D3E2-4D0A-B112-DB09B488CA98}" destId="{3EB61705-FB4F-4083-87A6-98AB885F8E0A}" srcOrd="0" destOrd="0" parTransId="{2318B712-EE1D-460D-B06C-EB4C238CAAC3}" sibTransId="{51D646C3-2F4B-4B85-A85D-9582B9D65811}"/>
    <dgm:cxn modelId="{0607543E-2467-4791-83C4-3EAB29519E80}" srcId="{3EB61705-FB4F-4083-87A6-98AB885F8E0A}" destId="{424306B9-857A-458E-97C8-C2B75369EE18}" srcOrd="1" destOrd="0" parTransId="{DE731341-8AD1-4032-9C08-10ED59D23580}" sibTransId="{CF1DB8FA-9DB0-40D9-901A-23D84158C270}"/>
    <dgm:cxn modelId="{BE23547C-F2DC-4475-A6A8-247BE46C708C}" type="presOf" srcId="{A230757E-DB4B-48C3-B5ED-3965464B28E4}" destId="{A3B9F662-D419-44BA-BD7C-65F9545B252E}" srcOrd="1" destOrd="0" presId="urn:microsoft.com/office/officeart/2008/layout/HorizontalMultiLevelHierarchy"/>
    <dgm:cxn modelId="{2E016C36-BEAF-4416-A9D1-469EC9BCC5DE}" type="presOf" srcId="{F6F06284-A723-47E7-80A7-1E31AB51B6F3}" destId="{AC835483-B7CC-4758-A0C9-13CC53AA937B}" srcOrd="0" destOrd="0" presId="urn:microsoft.com/office/officeart/2008/layout/HorizontalMultiLevelHierarchy"/>
    <dgm:cxn modelId="{692467FF-4B1D-404D-991D-00AE8E14742F}" srcId="{3EB61705-FB4F-4083-87A6-98AB885F8E0A}" destId="{F6F06284-A723-47E7-80A7-1E31AB51B6F3}" srcOrd="2" destOrd="0" parTransId="{1688E907-4B9F-4BE4-94A3-6A28753F18F8}" sibTransId="{980F4113-EEFE-480F-915B-BBAE864B222D}"/>
    <dgm:cxn modelId="{F2C300ED-3B35-440A-B77E-DDA9C7E9F681}" type="presOf" srcId="{37392A7D-C647-46F5-B3FC-251BEF8CC2C0}" destId="{D67E3E16-8BBB-4C3E-B8CA-D8743763FA5C}" srcOrd="0" destOrd="0" presId="urn:microsoft.com/office/officeart/2008/layout/HorizontalMultiLevelHierarchy"/>
    <dgm:cxn modelId="{D2922B60-A87A-4B94-8BE5-172D0A5485C1}" type="presOf" srcId="{174DCF52-9E07-4AFD-8030-545043B0F3C6}" destId="{9172858F-1D40-453C-925D-43BB9AAC95D4}" srcOrd="0" destOrd="0" presId="urn:microsoft.com/office/officeart/2008/layout/HorizontalMultiLevelHierarchy"/>
    <dgm:cxn modelId="{7EC6C8DC-1B02-46D2-A6DF-3841BDAD210F}" type="presOf" srcId="{41CB5C49-5964-414F-8E2C-C9D5C5932F9C}" destId="{311EA1AC-56C6-4BBC-BA06-326C90B7FC5D}" srcOrd="0" destOrd="0" presId="urn:microsoft.com/office/officeart/2008/layout/HorizontalMultiLevelHierarchy"/>
    <dgm:cxn modelId="{E7E23295-089D-404A-91CB-82F8457CC49D}" srcId="{3EB61705-FB4F-4083-87A6-98AB885F8E0A}" destId="{174DCF52-9E07-4AFD-8030-545043B0F3C6}" srcOrd="4" destOrd="0" parTransId="{9DC1D6FA-5722-4764-BB2F-E1147EB30BFF}" sibTransId="{35230226-B67B-44C7-8A57-1BB595EC87AF}"/>
    <dgm:cxn modelId="{A66E8293-D03D-479A-AF82-D2FA375EC7D0}" type="presOf" srcId="{DE731341-8AD1-4032-9C08-10ED59D23580}" destId="{8EF9C339-6135-4CD5-8784-918B8E94E288}" srcOrd="0" destOrd="0" presId="urn:microsoft.com/office/officeart/2008/layout/HorizontalMultiLevelHierarchy"/>
    <dgm:cxn modelId="{E69B84A4-ADF6-43DF-B366-113EB38B8215}" type="presOf" srcId="{A230757E-DB4B-48C3-B5ED-3965464B28E4}" destId="{04EB8156-547B-41E5-9314-66A19B69AD3C}" srcOrd="0" destOrd="0" presId="urn:microsoft.com/office/officeart/2008/layout/HorizontalMultiLevelHierarchy"/>
    <dgm:cxn modelId="{55811D3C-5B2F-481B-82E4-741B7448B10A}" type="presOf" srcId="{65C35BF7-D3E2-4D0A-B112-DB09B488CA98}" destId="{74CF8ECF-9601-4F53-88C4-AE7EABBCC168}" srcOrd="0" destOrd="0" presId="urn:microsoft.com/office/officeart/2008/layout/HorizontalMultiLevelHierarchy"/>
    <dgm:cxn modelId="{95F587DC-270B-4025-8A50-786D3A6204E3}" type="presOf" srcId="{9DC1D6FA-5722-4764-BB2F-E1147EB30BFF}" destId="{244057B2-8791-4CE9-B3A5-1AFFF90B7496}" srcOrd="1" destOrd="0" presId="urn:microsoft.com/office/officeart/2008/layout/HorizontalMultiLevelHierarchy"/>
    <dgm:cxn modelId="{80E4132F-DB0B-4F35-8C53-75DAB2F0B3C0}" srcId="{3EB61705-FB4F-4083-87A6-98AB885F8E0A}" destId="{41CB5C49-5964-414F-8E2C-C9D5C5932F9C}" srcOrd="5" destOrd="0" parTransId="{CEA90CD0-32AC-4214-A981-FFB1A360C3F6}" sibTransId="{59147183-9254-4AA7-97F7-CCA288D13757}"/>
    <dgm:cxn modelId="{8A0B7B7A-6DE8-4CDC-A603-6127DAE19DF9}" type="presParOf" srcId="{74CF8ECF-9601-4F53-88C4-AE7EABBCC168}" destId="{4932B953-21D1-44C4-8E7E-CC9417FF04AC}" srcOrd="0" destOrd="0" presId="urn:microsoft.com/office/officeart/2008/layout/HorizontalMultiLevelHierarchy"/>
    <dgm:cxn modelId="{80D4255E-8268-41D6-866D-84C7DE98011C}" type="presParOf" srcId="{4932B953-21D1-44C4-8E7E-CC9417FF04AC}" destId="{4F7EF10A-35F4-4AE6-8869-31006E30454A}" srcOrd="0" destOrd="0" presId="urn:microsoft.com/office/officeart/2008/layout/HorizontalMultiLevelHierarchy"/>
    <dgm:cxn modelId="{1EC74E3C-87CE-4862-BD5E-76B2CE8179D9}" type="presParOf" srcId="{4932B953-21D1-44C4-8E7E-CC9417FF04AC}" destId="{17BFA7D0-C1D4-4CE5-A5ED-2209E66B7AC0}" srcOrd="1" destOrd="0" presId="urn:microsoft.com/office/officeart/2008/layout/HorizontalMultiLevelHierarchy"/>
    <dgm:cxn modelId="{088F6347-6CA0-4BB7-9BC2-DA2028ADFA7C}" type="presParOf" srcId="{17BFA7D0-C1D4-4CE5-A5ED-2209E66B7AC0}" destId="{9BEFFCAA-B106-455B-A25E-2C358CEB7A22}" srcOrd="0" destOrd="0" presId="urn:microsoft.com/office/officeart/2008/layout/HorizontalMultiLevelHierarchy"/>
    <dgm:cxn modelId="{FD827DEF-4A42-4FA6-B25F-D0314C090307}" type="presParOf" srcId="{9BEFFCAA-B106-455B-A25E-2C358CEB7A22}" destId="{FA65D925-67DF-4FEE-90FF-C26BAD8E2662}" srcOrd="0" destOrd="0" presId="urn:microsoft.com/office/officeart/2008/layout/HorizontalMultiLevelHierarchy"/>
    <dgm:cxn modelId="{45263FEF-18DB-4F71-8511-49D537C02F11}" type="presParOf" srcId="{17BFA7D0-C1D4-4CE5-A5ED-2209E66B7AC0}" destId="{59472C1F-D84B-4CFE-B3A9-DDE79C9DABC6}" srcOrd="1" destOrd="0" presId="urn:microsoft.com/office/officeart/2008/layout/HorizontalMultiLevelHierarchy"/>
    <dgm:cxn modelId="{A7C266AA-0B9B-4F0C-957D-F0EF5323DEC7}" type="presParOf" srcId="{59472C1F-D84B-4CFE-B3A9-DDE79C9DABC6}" destId="{D67E3E16-8BBB-4C3E-B8CA-D8743763FA5C}" srcOrd="0" destOrd="0" presId="urn:microsoft.com/office/officeart/2008/layout/HorizontalMultiLevelHierarchy"/>
    <dgm:cxn modelId="{CE6D45EC-0227-44A6-8D49-AF25320D593C}" type="presParOf" srcId="{59472C1F-D84B-4CFE-B3A9-DDE79C9DABC6}" destId="{214E03C7-8067-42EB-B2AA-C84D02088089}" srcOrd="1" destOrd="0" presId="urn:microsoft.com/office/officeart/2008/layout/HorizontalMultiLevelHierarchy"/>
    <dgm:cxn modelId="{44047DF0-EF6F-4231-8D47-A73E743F184B}" type="presParOf" srcId="{17BFA7D0-C1D4-4CE5-A5ED-2209E66B7AC0}" destId="{8EF9C339-6135-4CD5-8784-918B8E94E288}" srcOrd="2" destOrd="0" presId="urn:microsoft.com/office/officeart/2008/layout/HorizontalMultiLevelHierarchy"/>
    <dgm:cxn modelId="{8B6EC08E-8423-4A49-B4D7-2134ED9CB561}" type="presParOf" srcId="{8EF9C339-6135-4CD5-8784-918B8E94E288}" destId="{C36996D4-20A3-44B3-827F-6BF9BD2B5A6B}" srcOrd="0" destOrd="0" presId="urn:microsoft.com/office/officeart/2008/layout/HorizontalMultiLevelHierarchy"/>
    <dgm:cxn modelId="{F3FF68EC-C2D0-4CBC-AB5A-5EB142AC2C24}" type="presParOf" srcId="{17BFA7D0-C1D4-4CE5-A5ED-2209E66B7AC0}" destId="{D0151683-AC5C-4741-A085-D808DC60F39C}" srcOrd="3" destOrd="0" presId="urn:microsoft.com/office/officeart/2008/layout/HorizontalMultiLevelHierarchy"/>
    <dgm:cxn modelId="{2B16C102-7115-41EC-808C-CE12B4DEDCFD}" type="presParOf" srcId="{D0151683-AC5C-4741-A085-D808DC60F39C}" destId="{2759FD82-0CBE-4AA2-89E5-2A7371F484A8}" srcOrd="0" destOrd="0" presId="urn:microsoft.com/office/officeart/2008/layout/HorizontalMultiLevelHierarchy"/>
    <dgm:cxn modelId="{B34AFCA4-2E2A-44B2-86F3-68BB771C5B4D}" type="presParOf" srcId="{D0151683-AC5C-4741-A085-D808DC60F39C}" destId="{D76C38C7-0089-42C8-AD10-189CB6F76100}" srcOrd="1" destOrd="0" presId="urn:microsoft.com/office/officeart/2008/layout/HorizontalMultiLevelHierarchy"/>
    <dgm:cxn modelId="{CA95F300-B236-490D-B005-9EC26ABAD3E7}" type="presParOf" srcId="{17BFA7D0-C1D4-4CE5-A5ED-2209E66B7AC0}" destId="{FF6FE41F-08D9-4BE6-BAC2-7008FD3CCEE1}" srcOrd="4" destOrd="0" presId="urn:microsoft.com/office/officeart/2008/layout/HorizontalMultiLevelHierarchy"/>
    <dgm:cxn modelId="{AFC354B9-08AA-4A1A-8A90-33F420287AD5}" type="presParOf" srcId="{FF6FE41F-08D9-4BE6-BAC2-7008FD3CCEE1}" destId="{D82C87C2-C409-4173-836C-2D7C33274EE4}" srcOrd="0" destOrd="0" presId="urn:microsoft.com/office/officeart/2008/layout/HorizontalMultiLevelHierarchy"/>
    <dgm:cxn modelId="{75C56962-A34C-41EF-860E-74F1471DC15B}" type="presParOf" srcId="{17BFA7D0-C1D4-4CE5-A5ED-2209E66B7AC0}" destId="{C32FC55C-708F-4D83-A0EF-7C5FC983ECBF}" srcOrd="5" destOrd="0" presId="urn:microsoft.com/office/officeart/2008/layout/HorizontalMultiLevelHierarchy"/>
    <dgm:cxn modelId="{D6F4DB0C-4680-46B9-B99B-B5DF2C1B6AF6}" type="presParOf" srcId="{C32FC55C-708F-4D83-A0EF-7C5FC983ECBF}" destId="{AC835483-B7CC-4758-A0C9-13CC53AA937B}" srcOrd="0" destOrd="0" presId="urn:microsoft.com/office/officeart/2008/layout/HorizontalMultiLevelHierarchy"/>
    <dgm:cxn modelId="{CFCE50E0-E15B-4DFE-B3B3-8909546CB4E7}" type="presParOf" srcId="{C32FC55C-708F-4D83-A0EF-7C5FC983ECBF}" destId="{DD340615-8BC8-4CE1-B284-9878164FFB41}" srcOrd="1" destOrd="0" presId="urn:microsoft.com/office/officeart/2008/layout/HorizontalMultiLevelHierarchy"/>
    <dgm:cxn modelId="{A8BEC0C3-10D2-47FE-BE77-CE73F7679D78}" type="presParOf" srcId="{17BFA7D0-C1D4-4CE5-A5ED-2209E66B7AC0}" destId="{04EB8156-547B-41E5-9314-66A19B69AD3C}" srcOrd="6" destOrd="0" presId="urn:microsoft.com/office/officeart/2008/layout/HorizontalMultiLevelHierarchy"/>
    <dgm:cxn modelId="{EA0DCE4A-1B41-4345-B330-14FF833C711C}" type="presParOf" srcId="{04EB8156-547B-41E5-9314-66A19B69AD3C}" destId="{A3B9F662-D419-44BA-BD7C-65F9545B252E}" srcOrd="0" destOrd="0" presId="urn:microsoft.com/office/officeart/2008/layout/HorizontalMultiLevelHierarchy"/>
    <dgm:cxn modelId="{A4E32D7B-623E-4E7C-9B39-55E99C0EA4CC}" type="presParOf" srcId="{17BFA7D0-C1D4-4CE5-A5ED-2209E66B7AC0}" destId="{02B98EAE-6F05-44BD-8AD7-9828A58A3B9B}" srcOrd="7" destOrd="0" presId="urn:microsoft.com/office/officeart/2008/layout/HorizontalMultiLevelHierarchy"/>
    <dgm:cxn modelId="{B92A281A-A8A9-4637-8E17-D1F33E4A4A67}" type="presParOf" srcId="{02B98EAE-6F05-44BD-8AD7-9828A58A3B9B}" destId="{50E66D64-D905-46F9-8ACA-C0C15F7B60E6}" srcOrd="0" destOrd="0" presId="urn:microsoft.com/office/officeart/2008/layout/HorizontalMultiLevelHierarchy"/>
    <dgm:cxn modelId="{1DF3A800-7F89-46E9-879C-B6C633109C12}" type="presParOf" srcId="{02B98EAE-6F05-44BD-8AD7-9828A58A3B9B}" destId="{3C3FAB6B-3C24-4050-993F-E1B4CC90FB10}" srcOrd="1" destOrd="0" presId="urn:microsoft.com/office/officeart/2008/layout/HorizontalMultiLevelHierarchy"/>
    <dgm:cxn modelId="{D43F80ED-32B9-4B01-AFE3-46F75784AB64}" type="presParOf" srcId="{17BFA7D0-C1D4-4CE5-A5ED-2209E66B7AC0}" destId="{2A0A8E66-2ABE-4D67-82DF-4A4F96642894}" srcOrd="8" destOrd="0" presId="urn:microsoft.com/office/officeart/2008/layout/HorizontalMultiLevelHierarchy"/>
    <dgm:cxn modelId="{EA47D4DA-83E8-4AAE-BEC1-D3B1860C8E32}" type="presParOf" srcId="{2A0A8E66-2ABE-4D67-82DF-4A4F96642894}" destId="{244057B2-8791-4CE9-B3A5-1AFFF90B7496}" srcOrd="0" destOrd="0" presId="urn:microsoft.com/office/officeart/2008/layout/HorizontalMultiLevelHierarchy"/>
    <dgm:cxn modelId="{22D1AD08-10C2-4C1F-AB82-688ECA2D9FC9}" type="presParOf" srcId="{17BFA7D0-C1D4-4CE5-A5ED-2209E66B7AC0}" destId="{C6426A4A-AC51-459B-B43E-1D298C9D9B86}" srcOrd="9" destOrd="0" presId="urn:microsoft.com/office/officeart/2008/layout/HorizontalMultiLevelHierarchy"/>
    <dgm:cxn modelId="{43AB82B2-9A16-4926-9C58-14A99079E4F9}" type="presParOf" srcId="{C6426A4A-AC51-459B-B43E-1D298C9D9B86}" destId="{9172858F-1D40-453C-925D-43BB9AAC95D4}" srcOrd="0" destOrd="0" presId="urn:microsoft.com/office/officeart/2008/layout/HorizontalMultiLevelHierarchy"/>
    <dgm:cxn modelId="{4A39E4A6-BE2B-4EF8-8395-CE7B33B10DED}" type="presParOf" srcId="{C6426A4A-AC51-459B-B43E-1D298C9D9B86}" destId="{7FF11D7C-5507-441D-AA94-E9E90D4C0560}" srcOrd="1" destOrd="0" presId="urn:microsoft.com/office/officeart/2008/layout/HorizontalMultiLevelHierarchy"/>
    <dgm:cxn modelId="{364047BE-537E-4F06-81D7-89071590EFF4}" type="presParOf" srcId="{17BFA7D0-C1D4-4CE5-A5ED-2209E66B7AC0}" destId="{8E3CDF11-DFD7-4FF6-B10B-A093E4235433}" srcOrd="10" destOrd="0" presId="urn:microsoft.com/office/officeart/2008/layout/HorizontalMultiLevelHierarchy"/>
    <dgm:cxn modelId="{25167958-5C26-490B-AF6C-54AD558F7175}" type="presParOf" srcId="{8E3CDF11-DFD7-4FF6-B10B-A093E4235433}" destId="{FFD1A7F3-067D-4A4D-B325-2C10627798CB}" srcOrd="0" destOrd="0" presId="urn:microsoft.com/office/officeart/2008/layout/HorizontalMultiLevelHierarchy"/>
    <dgm:cxn modelId="{0DC156B0-9FE2-42D6-81EE-653A340BE31E}" type="presParOf" srcId="{17BFA7D0-C1D4-4CE5-A5ED-2209E66B7AC0}" destId="{A342FC62-76E9-4590-B4F0-B01C16D5024B}" srcOrd="11" destOrd="0" presId="urn:microsoft.com/office/officeart/2008/layout/HorizontalMultiLevelHierarchy"/>
    <dgm:cxn modelId="{85907782-1296-47F2-9BF2-336CB0DD430D}" type="presParOf" srcId="{A342FC62-76E9-4590-B4F0-B01C16D5024B}" destId="{311EA1AC-56C6-4BBC-BA06-326C90B7FC5D}" srcOrd="0" destOrd="0" presId="urn:microsoft.com/office/officeart/2008/layout/HorizontalMultiLevelHierarchy"/>
    <dgm:cxn modelId="{E2EDEB8B-4AF0-4C6D-AAC1-FF2C209503DF}" type="presParOf" srcId="{A342FC62-76E9-4590-B4F0-B01C16D5024B}" destId="{881E07A8-04BE-49D7-85CE-A1A4780DC88B}" srcOrd="1" destOrd="0" presId="urn:microsoft.com/office/officeart/2008/layout/HorizontalMultiLevelHierarchy"/>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1D6D59-19FF-4EDD-82A7-0981B936C204}"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fr-FR"/>
        </a:p>
      </dgm:t>
    </dgm:pt>
    <dgm:pt modelId="{D76A8838-282A-4E1B-BCD6-2F4F7EE20070}">
      <dgm:prSet phldrT="[Texte]"/>
      <dgm:spPr/>
      <dgm:t>
        <a:bodyPr/>
        <a:lstStyle/>
        <a:p>
          <a:r>
            <a:rPr lang="fr-FR" b="1" dirty="0" smtClean="0"/>
            <a:t>Développement</a:t>
          </a:r>
          <a:endParaRPr lang="fr-FR" b="1" dirty="0"/>
        </a:p>
      </dgm:t>
    </dgm:pt>
    <dgm:pt modelId="{843FA92F-DDF0-4F17-8DC9-4ACD98F5EC40}" type="parTrans" cxnId="{D2FE0246-AEBA-4747-B898-A4D50C9D2220}">
      <dgm:prSet/>
      <dgm:spPr/>
      <dgm:t>
        <a:bodyPr/>
        <a:lstStyle/>
        <a:p>
          <a:endParaRPr lang="fr-FR"/>
        </a:p>
      </dgm:t>
    </dgm:pt>
    <dgm:pt modelId="{1EEEC560-58F9-4814-A1CE-713B84C9C486}" type="sibTrans" cxnId="{D2FE0246-AEBA-4747-B898-A4D50C9D2220}">
      <dgm:prSet/>
      <dgm:spPr/>
      <dgm:t>
        <a:bodyPr/>
        <a:lstStyle/>
        <a:p>
          <a:endParaRPr lang="fr-FR"/>
        </a:p>
      </dgm:t>
    </dgm:pt>
    <dgm:pt modelId="{4E37368F-AC1F-4D9C-AC82-61E64244A480}">
      <dgm:prSet phldrT="[Texte]"/>
      <dgm:spPr/>
      <dgm:t>
        <a:bodyPr/>
        <a:lstStyle/>
        <a:p>
          <a:r>
            <a:rPr lang="fr-FR" dirty="0" smtClean="0"/>
            <a:t>FFHB</a:t>
          </a:r>
          <a:endParaRPr lang="fr-FR" dirty="0"/>
        </a:p>
      </dgm:t>
    </dgm:pt>
    <dgm:pt modelId="{35C0FBAA-6805-4F74-BFB2-F4232C18D8A7}" type="parTrans" cxnId="{2BDA5C46-1A80-4D24-8176-6EC7EA0433BF}">
      <dgm:prSet/>
      <dgm:spPr/>
      <dgm:t>
        <a:bodyPr/>
        <a:lstStyle/>
        <a:p>
          <a:endParaRPr lang="fr-FR"/>
        </a:p>
      </dgm:t>
    </dgm:pt>
    <dgm:pt modelId="{91C12E17-59D1-4EA8-AB61-0B5710E53A53}" type="sibTrans" cxnId="{2BDA5C46-1A80-4D24-8176-6EC7EA0433BF}">
      <dgm:prSet/>
      <dgm:spPr/>
      <dgm:t>
        <a:bodyPr/>
        <a:lstStyle/>
        <a:p>
          <a:endParaRPr lang="fr-FR"/>
        </a:p>
      </dgm:t>
    </dgm:pt>
    <dgm:pt modelId="{CD17B2B7-A6E8-4FBF-9B93-7E96F6833531}">
      <dgm:prSet phldrT="[Texte]"/>
      <dgm:spPr/>
      <dgm:t>
        <a:bodyPr/>
        <a:lstStyle/>
        <a:p>
          <a:r>
            <a:rPr lang="fr-FR" dirty="0" smtClean="0"/>
            <a:t>ETR</a:t>
          </a:r>
          <a:endParaRPr lang="fr-FR" dirty="0"/>
        </a:p>
      </dgm:t>
    </dgm:pt>
    <dgm:pt modelId="{BB41B2C8-0E09-4529-8251-36ADBB961695}" type="parTrans" cxnId="{CE1FA258-74DB-461C-932A-904999EE2165}">
      <dgm:prSet/>
      <dgm:spPr/>
      <dgm:t>
        <a:bodyPr/>
        <a:lstStyle/>
        <a:p>
          <a:endParaRPr lang="fr-FR"/>
        </a:p>
      </dgm:t>
    </dgm:pt>
    <dgm:pt modelId="{A095B15D-5F16-4668-B291-606AE60CF7C6}" type="sibTrans" cxnId="{CE1FA258-74DB-461C-932A-904999EE2165}">
      <dgm:prSet/>
      <dgm:spPr/>
      <dgm:t>
        <a:bodyPr/>
        <a:lstStyle/>
        <a:p>
          <a:endParaRPr lang="fr-FR"/>
        </a:p>
      </dgm:t>
    </dgm:pt>
    <dgm:pt modelId="{8E01DFB5-DE9E-49DA-A268-A8FCE320508B}">
      <dgm:prSet phldrT="[Texte]"/>
      <dgm:spPr/>
      <dgm:t>
        <a:bodyPr/>
        <a:lstStyle/>
        <a:p>
          <a:r>
            <a:rPr lang="fr-FR" dirty="0" smtClean="0"/>
            <a:t>5</a:t>
          </a:r>
        </a:p>
        <a:p>
          <a:r>
            <a:rPr lang="fr-FR" dirty="0" smtClean="0"/>
            <a:t>Comités</a:t>
          </a:r>
          <a:endParaRPr lang="fr-FR" dirty="0"/>
        </a:p>
      </dgm:t>
    </dgm:pt>
    <dgm:pt modelId="{E0F18ADF-C8E5-483C-8376-41D10966D924}" type="parTrans" cxnId="{D86B2C99-0C01-4897-8690-0A46F68C2D81}">
      <dgm:prSet/>
      <dgm:spPr/>
      <dgm:t>
        <a:bodyPr/>
        <a:lstStyle/>
        <a:p>
          <a:endParaRPr lang="fr-FR"/>
        </a:p>
      </dgm:t>
    </dgm:pt>
    <dgm:pt modelId="{B75B28E4-4AAA-4F08-ACA7-D88B58EE7F01}" type="sibTrans" cxnId="{D86B2C99-0C01-4897-8690-0A46F68C2D81}">
      <dgm:prSet/>
      <dgm:spPr/>
      <dgm:t>
        <a:bodyPr/>
        <a:lstStyle/>
        <a:p>
          <a:endParaRPr lang="fr-FR"/>
        </a:p>
      </dgm:t>
    </dgm:pt>
    <dgm:pt modelId="{9ED512C1-7200-4B8F-9A7C-963E2F173A7C}">
      <dgm:prSet phldrT="[Texte]"/>
      <dgm:spPr/>
      <dgm:t>
        <a:bodyPr/>
        <a:lstStyle/>
        <a:p>
          <a:r>
            <a:rPr lang="fr-FR" dirty="0" smtClean="0"/>
            <a:t>Ligue</a:t>
          </a:r>
          <a:endParaRPr lang="fr-FR" dirty="0"/>
        </a:p>
      </dgm:t>
    </dgm:pt>
    <dgm:pt modelId="{61FB4417-9209-41A0-A40C-DF5DFE25930E}" type="parTrans" cxnId="{E40B2986-8BDE-48BE-A912-C4CAD10E248D}">
      <dgm:prSet/>
      <dgm:spPr/>
      <dgm:t>
        <a:bodyPr/>
        <a:lstStyle/>
        <a:p>
          <a:endParaRPr lang="fr-FR"/>
        </a:p>
      </dgm:t>
    </dgm:pt>
    <dgm:pt modelId="{A30DD065-2A90-41F9-B488-3026CEE7E3BB}" type="sibTrans" cxnId="{E40B2986-8BDE-48BE-A912-C4CAD10E248D}">
      <dgm:prSet/>
      <dgm:spPr/>
      <dgm:t>
        <a:bodyPr/>
        <a:lstStyle/>
        <a:p>
          <a:endParaRPr lang="fr-FR"/>
        </a:p>
      </dgm:t>
    </dgm:pt>
    <dgm:pt modelId="{9DFE7CDD-A3CB-4E6D-9F96-6EB58A5FE490}" type="pres">
      <dgm:prSet presAssocID="{7B1D6D59-19FF-4EDD-82A7-0981B936C204}" presName="composite" presStyleCnt="0">
        <dgm:presLayoutVars>
          <dgm:chMax val="1"/>
          <dgm:dir/>
          <dgm:resizeHandles val="exact"/>
        </dgm:presLayoutVars>
      </dgm:prSet>
      <dgm:spPr/>
      <dgm:t>
        <a:bodyPr/>
        <a:lstStyle/>
        <a:p>
          <a:endParaRPr lang="fr-FR"/>
        </a:p>
      </dgm:t>
    </dgm:pt>
    <dgm:pt modelId="{A40255EB-49B7-4533-9BE2-CF4F05B9F725}" type="pres">
      <dgm:prSet presAssocID="{7B1D6D59-19FF-4EDD-82A7-0981B936C204}" presName="radial" presStyleCnt="0">
        <dgm:presLayoutVars>
          <dgm:animLvl val="ctr"/>
        </dgm:presLayoutVars>
      </dgm:prSet>
      <dgm:spPr/>
    </dgm:pt>
    <dgm:pt modelId="{F3A5FF0D-F5C2-4BB5-9AF1-308C2BF761BB}" type="pres">
      <dgm:prSet presAssocID="{D76A8838-282A-4E1B-BCD6-2F4F7EE20070}" presName="centerShape" presStyleLbl="vennNode1" presStyleIdx="0" presStyleCnt="5"/>
      <dgm:spPr/>
      <dgm:t>
        <a:bodyPr/>
        <a:lstStyle/>
        <a:p>
          <a:endParaRPr lang="fr-FR"/>
        </a:p>
      </dgm:t>
    </dgm:pt>
    <dgm:pt modelId="{7F5E8DD7-FF72-4E54-B546-D10C20572FCB}" type="pres">
      <dgm:prSet presAssocID="{4E37368F-AC1F-4D9C-AC82-61E64244A480}" presName="node" presStyleLbl="vennNode1" presStyleIdx="1" presStyleCnt="5" custScaleX="184904" custScaleY="183014">
        <dgm:presLayoutVars>
          <dgm:bulletEnabled val="1"/>
        </dgm:presLayoutVars>
      </dgm:prSet>
      <dgm:spPr/>
      <dgm:t>
        <a:bodyPr/>
        <a:lstStyle/>
        <a:p>
          <a:endParaRPr lang="fr-FR"/>
        </a:p>
      </dgm:t>
    </dgm:pt>
    <dgm:pt modelId="{ABCB4AD0-884F-4A35-A050-F238ADEE869F}" type="pres">
      <dgm:prSet presAssocID="{CD17B2B7-A6E8-4FBF-9B93-7E96F6833531}" presName="node" presStyleLbl="vennNode1" presStyleIdx="2" presStyleCnt="5" custScaleX="184904" custScaleY="183014">
        <dgm:presLayoutVars>
          <dgm:bulletEnabled val="1"/>
        </dgm:presLayoutVars>
      </dgm:prSet>
      <dgm:spPr/>
      <dgm:t>
        <a:bodyPr/>
        <a:lstStyle/>
        <a:p>
          <a:endParaRPr lang="fr-FR"/>
        </a:p>
      </dgm:t>
    </dgm:pt>
    <dgm:pt modelId="{34DEF804-7058-4A73-89E6-0FD051D216D9}" type="pres">
      <dgm:prSet presAssocID="{8E01DFB5-DE9E-49DA-A268-A8FCE320508B}" presName="node" presStyleLbl="vennNode1" presStyleIdx="3" presStyleCnt="5" custScaleX="184904" custScaleY="183014">
        <dgm:presLayoutVars>
          <dgm:bulletEnabled val="1"/>
        </dgm:presLayoutVars>
      </dgm:prSet>
      <dgm:spPr/>
      <dgm:t>
        <a:bodyPr/>
        <a:lstStyle/>
        <a:p>
          <a:endParaRPr lang="fr-FR"/>
        </a:p>
      </dgm:t>
    </dgm:pt>
    <dgm:pt modelId="{80BEBD39-FA7A-4DF0-A749-528176622444}" type="pres">
      <dgm:prSet presAssocID="{9ED512C1-7200-4B8F-9A7C-963E2F173A7C}" presName="node" presStyleLbl="vennNode1" presStyleIdx="4" presStyleCnt="5" custScaleX="184904" custScaleY="183014">
        <dgm:presLayoutVars>
          <dgm:bulletEnabled val="1"/>
        </dgm:presLayoutVars>
      </dgm:prSet>
      <dgm:spPr/>
      <dgm:t>
        <a:bodyPr/>
        <a:lstStyle/>
        <a:p>
          <a:endParaRPr lang="fr-FR"/>
        </a:p>
      </dgm:t>
    </dgm:pt>
  </dgm:ptLst>
  <dgm:cxnLst>
    <dgm:cxn modelId="{6E4994A2-7758-4B08-9738-963F5869DFA8}" type="presOf" srcId="{9ED512C1-7200-4B8F-9A7C-963E2F173A7C}" destId="{80BEBD39-FA7A-4DF0-A749-528176622444}" srcOrd="0" destOrd="0" presId="urn:microsoft.com/office/officeart/2005/8/layout/radial3"/>
    <dgm:cxn modelId="{E40B2986-8BDE-48BE-A912-C4CAD10E248D}" srcId="{D76A8838-282A-4E1B-BCD6-2F4F7EE20070}" destId="{9ED512C1-7200-4B8F-9A7C-963E2F173A7C}" srcOrd="3" destOrd="0" parTransId="{61FB4417-9209-41A0-A40C-DF5DFE25930E}" sibTransId="{A30DD065-2A90-41F9-B488-3026CEE7E3BB}"/>
    <dgm:cxn modelId="{7CB65D06-BC43-4A76-8FD1-A13A4045848D}" type="presOf" srcId="{D76A8838-282A-4E1B-BCD6-2F4F7EE20070}" destId="{F3A5FF0D-F5C2-4BB5-9AF1-308C2BF761BB}" srcOrd="0" destOrd="0" presId="urn:microsoft.com/office/officeart/2005/8/layout/radial3"/>
    <dgm:cxn modelId="{D2FE0246-AEBA-4747-B898-A4D50C9D2220}" srcId="{7B1D6D59-19FF-4EDD-82A7-0981B936C204}" destId="{D76A8838-282A-4E1B-BCD6-2F4F7EE20070}" srcOrd="0" destOrd="0" parTransId="{843FA92F-DDF0-4F17-8DC9-4ACD98F5EC40}" sibTransId="{1EEEC560-58F9-4814-A1CE-713B84C9C486}"/>
    <dgm:cxn modelId="{6A9268A7-775C-417F-A87A-E78CC2D3DA05}" type="presOf" srcId="{8E01DFB5-DE9E-49DA-A268-A8FCE320508B}" destId="{34DEF804-7058-4A73-89E6-0FD051D216D9}" srcOrd="0" destOrd="0" presId="urn:microsoft.com/office/officeart/2005/8/layout/radial3"/>
    <dgm:cxn modelId="{E9FFBAFF-EB1D-4DC5-A561-469716635BA1}" type="presOf" srcId="{7B1D6D59-19FF-4EDD-82A7-0981B936C204}" destId="{9DFE7CDD-A3CB-4E6D-9F96-6EB58A5FE490}" srcOrd="0" destOrd="0" presId="urn:microsoft.com/office/officeart/2005/8/layout/radial3"/>
    <dgm:cxn modelId="{FFFAEB44-BE9E-45CF-9ABA-4FB9B8D8EAD8}" type="presOf" srcId="{CD17B2B7-A6E8-4FBF-9B93-7E96F6833531}" destId="{ABCB4AD0-884F-4A35-A050-F238ADEE869F}" srcOrd="0" destOrd="0" presId="urn:microsoft.com/office/officeart/2005/8/layout/radial3"/>
    <dgm:cxn modelId="{2BDA5C46-1A80-4D24-8176-6EC7EA0433BF}" srcId="{D76A8838-282A-4E1B-BCD6-2F4F7EE20070}" destId="{4E37368F-AC1F-4D9C-AC82-61E64244A480}" srcOrd="0" destOrd="0" parTransId="{35C0FBAA-6805-4F74-BFB2-F4232C18D8A7}" sibTransId="{91C12E17-59D1-4EA8-AB61-0B5710E53A53}"/>
    <dgm:cxn modelId="{5C916E3F-83FF-4BD3-9D60-1CC2FFC014F1}" type="presOf" srcId="{4E37368F-AC1F-4D9C-AC82-61E64244A480}" destId="{7F5E8DD7-FF72-4E54-B546-D10C20572FCB}" srcOrd="0" destOrd="0" presId="urn:microsoft.com/office/officeart/2005/8/layout/radial3"/>
    <dgm:cxn modelId="{D86B2C99-0C01-4897-8690-0A46F68C2D81}" srcId="{D76A8838-282A-4E1B-BCD6-2F4F7EE20070}" destId="{8E01DFB5-DE9E-49DA-A268-A8FCE320508B}" srcOrd="2" destOrd="0" parTransId="{E0F18ADF-C8E5-483C-8376-41D10966D924}" sibTransId="{B75B28E4-4AAA-4F08-ACA7-D88B58EE7F01}"/>
    <dgm:cxn modelId="{CE1FA258-74DB-461C-932A-904999EE2165}" srcId="{D76A8838-282A-4E1B-BCD6-2F4F7EE20070}" destId="{CD17B2B7-A6E8-4FBF-9B93-7E96F6833531}" srcOrd="1" destOrd="0" parTransId="{BB41B2C8-0E09-4529-8251-36ADBB961695}" sibTransId="{A095B15D-5F16-4668-B291-606AE60CF7C6}"/>
    <dgm:cxn modelId="{11378FE2-9A45-4D2F-8AB9-A3B0B744C742}" type="presParOf" srcId="{9DFE7CDD-A3CB-4E6D-9F96-6EB58A5FE490}" destId="{A40255EB-49B7-4533-9BE2-CF4F05B9F725}" srcOrd="0" destOrd="0" presId="urn:microsoft.com/office/officeart/2005/8/layout/radial3"/>
    <dgm:cxn modelId="{70BE0FF9-28C6-45DA-82AD-956335C589CE}" type="presParOf" srcId="{A40255EB-49B7-4533-9BE2-CF4F05B9F725}" destId="{F3A5FF0D-F5C2-4BB5-9AF1-308C2BF761BB}" srcOrd="0" destOrd="0" presId="urn:microsoft.com/office/officeart/2005/8/layout/radial3"/>
    <dgm:cxn modelId="{E50AA8A4-1813-4077-9D48-7CF96A39F322}" type="presParOf" srcId="{A40255EB-49B7-4533-9BE2-CF4F05B9F725}" destId="{7F5E8DD7-FF72-4E54-B546-D10C20572FCB}" srcOrd="1" destOrd="0" presId="urn:microsoft.com/office/officeart/2005/8/layout/radial3"/>
    <dgm:cxn modelId="{F73D985A-767B-4197-9460-69C98523E62C}" type="presParOf" srcId="{A40255EB-49B7-4533-9BE2-CF4F05B9F725}" destId="{ABCB4AD0-884F-4A35-A050-F238ADEE869F}" srcOrd="2" destOrd="0" presId="urn:microsoft.com/office/officeart/2005/8/layout/radial3"/>
    <dgm:cxn modelId="{4E156F47-8602-4A1F-96C0-F925A6EBBF68}" type="presParOf" srcId="{A40255EB-49B7-4533-9BE2-CF4F05B9F725}" destId="{34DEF804-7058-4A73-89E6-0FD051D216D9}" srcOrd="3" destOrd="0" presId="urn:microsoft.com/office/officeart/2005/8/layout/radial3"/>
    <dgm:cxn modelId="{E07CC8B2-2199-4013-87DA-6B3269E3C2E4}" type="presParOf" srcId="{A40255EB-49B7-4533-9BE2-CF4F05B9F725}" destId="{80BEBD39-FA7A-4DF0-A749-528176622444}" srcOrd="4"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3CDF11-DFD7-4FF6-B10B-A093E4235433}">
      <dsp:nvSpPr>
        <dsp:cNvPr id="0" name=""/>
        <dsp:cNvSpPr/>
      </dsp:nvSpPr>
      <dsp:spPr>
        <a:xfrm>
          <a:off x="1471765" y="1347787"/>
          <a:ext cx="250998" cy="1156175"/>
        </a:xfrm>
        <a:custGeom>
          <a:avLst/>
          <a:gdLst/>
          <a:ahLst/>
          <a:cxnLst/>
          <a:rect l="0" t="0" r="0" b="0"/>
          <a:pathLst>
            <a:path>
              <a:moveTo>
                <a:pt x="0" y="0"/>
              </a:moveTo>
              <a:lnTo>
                <a:pt x="125499" y="0"/>
              </a:lnTo>
              <a:lnTo>
                <a:pt x="125499" y="1156175"/>
              </a:lnTo>
              <a:lnTo>
                <a:pt x="250998" y="11561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567686" y="1896297"/>
        <a:ext cx="59155" cy="59155"/>
      </dsp:txXfrm>
    </dsp:sp>
    <dsp:sp modelId="{2A0A8E66-2ABE-4D67-82DF-4A4F96642894}">
      <dsp:nvSpPr>
        <dsp:cNvPr id="0" name=""/>
        <dsp:cNvSpPr/>
      </dsp:nvSpPr>
      <dsp:spPr>
        <a:xfrm>
          <a:off x="1471765" y="1347787"/>
          <a:ext cx="250998" cy="677901"/>
        </a:xfrm>
        <a:custGeom>
          <a:avLst/>
          <a:gdLst/>
          <a:ahLst/>
          <a:cxnLst/>
          <a:rect l="0" t="0" r="0" b="0"/>
          <a:pathLst>
            <a:path>
              <a:moveTo>
                <a:pt x="0" y="0"/>
              </a:moveTo>
              <a:lnTo>
                <a:pt x="125499" y="0"/>
              </a:lnTo>
              <a:lnTo>
                <a:pt x="125499" y="677901"/>
              </a:lnTo>
              <a:lnTo>
                <a:pt x="250998" y="6779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579192" y="1668666"/>
        <a:ext cx="36143" cy="36143"/>
      </dsp:txXfrm>
    </dsp:sp>
    <dsp:sp modelId="{04EB8156-547B-41E5-9314-66A19B69AD3C}">
      <dsp:nvSpPr>
        <dsp:cNvPr id="0" name=""/>
        <dsp:cNvSpPr/>
      </dsp:nvSpPr>
      <dsp:spPr>
        <a:xfrm>
          <a:off x="1471765" y="1347787"/>
          <a:ext cx="250998" cy="199627"/>
        </a:xfrm>
        <a:custGeom>
          <a:avLst/>
          <a:gdLst/>
          <a:ahLst/>
          <a:cxnLst/>
          <a:rect l="0" t="0" r="0" b="0"/>
          <a:pathLst>
            <a:path>
              <a:moveTo>
                <a:pt x="0" y="0"/>
              </a:moveTo>
              <a:lnTo>
                <a:pt x="125499" y="0"/>
              </a:lnTo>
              <a:lnTo>
                <a:pt x="125499" y="199627"/>
              </a:lnTo>
              <a:lnTo>
                <a:pt x="250998" y="1996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589246" y="1439583"/>
        <a:ext cx="16035" cy="16035"/>
      </dsp:txXfrm>
    </dsp:sp>
    <dsp:sp modelId="{FF6FE41F-08D9-4BE6-BAC2-7008FD3CCEE1}">
      <dsp:nvSpPr>
        <dsp:cNvPr id="0" name=""/>
        <dsp:cNvSpPr/>
      </dsp:nvSpPr>
      <dsp:spPr>
        <a:xfrm>
          <a:off x="1471765" y="1069141"/>
          <a:ext cx="250998" cy="278646"/>
        </a:xfrm>
        <a:custGeom>
          <a:avLst/>
          <a:gdLst/>
          <a:ahLst/>
          <a:cxnLst/>
          <a:rect l="0" t="0" r="0" b="0"/>
          <a:pathLst>
            <a:path>
              <a:moveTo>
                <a:pt x="0" y="278646"/>
              </a:moveTo>
              <a:lnTo>
                <a:pt x="125499" y="278646"/>
              </a:lnTo>
              <a:lnTo>
                <a:pt x="125499" y="0"/>
              </a:lnTo>
              <a:lnTo>
                <a:pt x="25099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587888" y="1199088"/>
        <a:ext cx="18751" cy="18751"/>
      </dsp:txXfrm>
    </dsp:sp>
    <dsp:sp modelId="{8EF9C339-6135-4CD5-8784-918B8E94E288}">
      <dsp:nvSpPr>
        <dsp:cNvPr id="0" name=""/>
        <dsp:cNvSpPr/>
      </dsp:nvSpPr>
      <dsp:spPr>
        <a:xfrm>
          <a:off x="1471765" y="630376"/>
          <a:ext cx="250998" cy="717410"/>
        </a:xfrm>
        <a:custGeom>
          <a:avLst/>
          <a:gdLst/>
          <a:ahLst/>
          <a:cxnLst/>
          <a:rect l="0" t="0" r="0" b="0"/>
          <a:pathLst>
            <a:path>
              <a:moveTo>
                <a:pt x="0" y="717410"/>
              </a:moveTo>
              <a:lnTo>
                <a:pt x="125499" y="717410"/>
              </a:lnTo>
              <a:lnTo>
                <a:pt x="125499" y="0"/>
              </a:lnTo>
              <a:lnTo>
                <a:pt x="25099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578263" y="970080"/>
        <a:ext cx="38002" cy="38002"/>
      </dsp:txXfrm>
    </dsp:sp>
    <dsp:sp modelId="{9BEFFCAA-B106-455B-A25E-2C358CEB7A22}">
      <dsp:nvSpPr>
        <dsp:cNvPr id="0" name=""/>
        <dsp:cNvSpPr/>
      </dsp:nvSpPr>
      <dsp:spPr>
        <a:xfrm>
          <a:off x="1471765" y="191612"/>
          <a:ext cx="250998" cy="1156175"/>
        </a:xfrm>
        <a:custGeom>
          <a:avLst/>
          <a:gdLst/>
          <a:ahLst/>
          <a:cxnLst/>
          <a:rect l="0" t="0" r="0" b="0"/>
          <a:pathLst>
            <a:path>
              <a:moveTo>
                <a:pt x="0" y="1156175"/>
              </a:moveTo>
              <a:lnTo>
                <a:pt x="125499" y="1156175"/>
              </a:lnTo>
              <a:lnTo>
                <a:pt x="125499" y="0"/>
              </a:lnTo>
              <a:lnTo>
                <a:pt x="25099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1567686" y="740122"/>
        <a:ext cx="59155" cy="59155"/>
      </dsp:txXfrm>
    </dsp:sp>
    <dsp:sp modelId="{4F7EF10A-35F4-4AE6-8869-31006E30454A}">
      <dsp:nvSpPr>
        <dsp:cNvPr id="0" name=""/>
        <dsp:cNvSpPr/>
      </dsp:nvSpPr>
      <dsp:spPr>
        <a:xfrm rot="16200000">
          <a:off x="273563" y="1156478"/>
          <a:ext cx="2013784" cy="382618"/>
        </a:xfrm>
        <a:prstGeom prst="rect">
          <a:avLst/>
        </a:prstGeom>
        <a:solidFill>
          <a:srgbClr val="213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fr-FR" sz="2500" kern="1200" dirty="0" smtClean="0">
              <a:latin typeface="Roboto" panose="02000000000000000000" pitchFamily="2" charset="0"/>
              <a:ea typeface="Roboto" panose="02000000000000000000" pitchFamily="2" charset="0"/>
            </a:rPr>
            <a:t>LES CIBLES </a:t>
          </a:r>
          <a:endParaRPr lang="fr-FR" sz="2500" kern="1200" dirty="0">
            <a:latin typeface="Roboto" panose="02000000000000000000" pitchFamily="2" charset="0"/>
            <a:ea typeface="Roboto" panose="02000000000000000000" pitchFamily="2" charset="0"/>
          </a:endParaRPr>
        </a:p>
      </dsp:txBody>
      <dsp:txXfrm rot="16200000">
        <a:off x="273563" y="1156478"/>
        <a:ext cx="2013784" cy="382618"/>
      </dsp:txXfrm>
    </dsp:sp>
    <dsp:sp modelId="{D67E3E16-8BBB-4C3E-B8CA-D8743763FA5C}">
      <dsp:nvSpPr>
        <dsp:cNvPr id="0" name=""/>
        <dsp:cNvSpPr/>
      </dsp:nvSpPr>
      <dsp:spPr>
        <a:xfrm>
          <a:off x="1722763" y="302"/>
          <a:ext cx="1541015" cy="382618"/>
        </a:xfrm>
        <a:prstGeom prst="rect">
          <a:avLst/>
        </a:prstGeom>
        <a:solidFill>
          <a:srgbClr val="AB2B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latin typeface="Roboto" panose="02000000000000000000" pitchFamily="2" charset="0"/>
              <a:ea typeface="Roboto" panose="02000000000000000000" pitchFamily="2" charset="0"/>
            </a:rPr>
            <a:t>Les Licenciés </a:t>
          </a:r>
          <a:endParaRPr lang="fr-FR" sz="1300" kern="1200" dirty="0">
            <a:latin typeface="Roboto" panose="02000000000000000000" pitchFamily="2" charset="0"/>
            <a:ea typeface="Roboto" panose="02000000000000000000" pitchFamily="2" charset="0"/>
          </a:endParaRPr>
        </a:p>
      </dsp:txBody>
      <dsp:txXfrm>
        <a:off x="1722763" y="302"/>
        <a:ext cx="1541015" cy="382618"/>
      </dsp:txXfrm>
    </dsp:sp>
    <dsp:sp modelId="{2759FD82-0CBE-4AA2-89E5-2A7371F484A8}">
      <dsp:nvSpPr>
        <dsp:cNvPr id="0" name=""/>
        <dsp:cNvSpPr/>
      </dsp:nvSpPr>
      <dsp:spPr>
        <a:xfrm>
          <a:off x="1722763" y="478576"/>
          <a:ext cx="1541015" cy="303600"/>
        </a:xfrm>
        <a:prstGeom prst="rect">
          <a:avLst/>
        </a:prstGeom>
        <a:solidFill>
          <a:srgbClr val="AB2B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latin typeface="Roboto" panose="02000000000000000000" pitchFamily="2" charset="0"/>
              <a:ea typeface="Roboto" panose="02000000000000000000" pitchFamily="2" charset="0"/>
            </a:rPr>
            <a:t>Les clubs </a:t>
          </a:r>
          <a:endParaRPr lang="fr-FR" sz="1300" kern="1200" dirty="0">
            <a:latin typeface="Roboto" panose="02000000000000000000" pitchFamily="2" charset="0"/>
            <a:ea typeface="Roboto" panose="02000000000000000000" pitchFamily="2" charset="0"/>
          </a:endParaRPr>
        </a:p>
      </dsp:txBody>
      <dsp:txXfrm>
        <a:off x="1722763" y="478576"/>
        <a:ext cx="1541015" cy="303600"/>
      </dsp:txXfrm>
    </dsp:sp>
    <dsp:sp modelId="{AC835483-B7CC-4758-A0C9-13CC53AA937B}">
      <dsp:nvSpPr>
        <dsp:cNvPr id="0" name=""/>
        <dsp:cNvSpPr/>
      </dsp:nvSpPr>
      <dsp:spPr>
        <a:xfrm>
          <a:off x="1722763" y="877831"/>
          <a:ext cx="1541015" cy="382618"/>
        </a:xfrm>
        <a:prstGeom prst="rect">
          <a:avLst/>
        </a:prstGeom>
        <a:solidFill>
          <a:srgbClr val="213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latin typeface="Roboto" panose="02000000000000000000" pitchFamily="2" charset="0"/>
              <a:ea typeface="Roboto" panose="02000000000000000000" pitchFamily="2" charset="0"/>
            </a:rPr>
            <a:t>Les futurs licenciés </a:t>
          </a:r>
          <a:endParaRPr lang="fr-FR" sz="1300" kern="1200" dirty="0">
            <a:latin typeface="Roboto" panose="02000000000000000000" pitchFamily="2" charset="0"/>
            <a:ea typeface="Roboto" panose="02000000000000000000" pitchFamily="2" charset="0"/>
          </a:endParaRPr>
        </a:p>
      </dsp:txBody>
      <dsp:txXfrm>
        <a:off x="1722763" y="877831"/>
        <a:ext cx="1541015" cy="382618"/>
      </dsp:txXfrm>
    </dsp:sp>
    <dsp:sp modelId="{50E66D64-D905-46F9-8ACA-C0C15F7B60E6}">
      <dsp:nvSpPr>
        <dsp:cNvPr id="0" name=""/>
        <dsp:cNvSpPr/>
      </dsp:nvSpPr>
      <dsp:spPr>
        <a:xfrm>
          <a:off x="1722763" y="1356105"/>
          <a:ext cx="1541015" cy="382618"/>
        </a:xfrm>
        <a:prstGeom prst="rect">
          <a:avLst/>
        </a:prstGeom>
        <a:solidFill>
          <a:srgbClr val="213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latin typeface="Roboto" panose="02000000000000000000" pitchFamily="2" charset="0"/>
              <a:ea typeface="Roboto" panose="02000000000000000000" pitchFamily="2" charset="0"/>
            </a:rPr>
            <a:t>Le Grand public </a:t>
          </a:r>
          <a:endParaRPr lang="fr-FR" sz="1300" kern="1200" dirty="0">
            <a:latin typeface="Roboto" panose="02000000000000000000" pitchFamily="2" charset="0"/>
            <a:ea typeface="Roboto" panose="02000000000000000000" pitchFamily="2" charset="0"/>
          </a:endParaRPr>
        </a:p>
      </dsp:txBody>
      <dsp:txXfrm>
        <a:off x="1722763" y="1356105"/>
        <a:ext cx="1541015" cy="382618"/>
      </dsp:txXfrm>
    </dsp:sp>
    <dsp:sp modelId="{9172858F-1D40-453C-925D-43BB9AAC95D4}">
      <dsp:nvSpPr>
        <dsp:cNvPr id="0" name=""/>
        <dsp:cNvSpPr/>
      </dsp:nvSpPr>
      <dsp:spPr>
        <a:xfrm>
          <a:off x="1722763" y="1834379"/>
          <a:ext cx="1541015" cy="382618"/>
        </a:xfrm>
        <a:prstGeom prst="rect">
          <a:avLst/>
        </a:prstGeom>
        <a:solidFill>
          <a:srgbClr val="213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latin typeface="Roboto" panose="02000000000000000000" pitchFamily="2" charset="0"/>
              <a:ea typeface="Roboto" panose="02000000000000000000" pitchFamily="2" charset="0"/>
            </a:rPr>
            <a:t>Les partenaires</a:t>
          </a:r>
          <a:endParaRPr lang="fr-FR" sz="1300" kern="1200" dirty="0">
            <a:latin typeface="Roboto" panose="02000000000000000000" pitchFamily="2" charset="0"/>
            <a:ea typeface="Roboto" panose="02000000000000000000" pitchFamily="2" charset="0"/>
          </a:endParaRPr>
        </a:p>
      </dsp:txBody>
      <dsp:txXfrm>
        <a:off x="1722763" y="1834379"/>
        <a:ext cx="1541015" cy="382618"/>
      </dsp:txXfrm>
    </dsp:sp>
    <dsp:sp modelId="{311EA1AC-56C6-4BBC-BA06-326C90B7FC5D}">
      <dsp:nvSpPr>
        <dsp:cNvPr id="0" name=""/>
        <dsp:cNvSpPr/>
      </dsp:nvSpPr>
      <dsp:spPr>
        <a:xfrm>
          <a:off x="1722763" y="2312653"/>
          <a:ext cx="1541015" cy="382618"/>
        </a:xfrm>
        <a:prstGeom prst="rect">
          <a:avLst/>
        </a:prstGeom>
        <a:solidFill>
          <a:srgbClr val="213B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fr-FR" sz="1300" kern="1200" dirty="0" smtClean="0">
              <a:latin typeface="Roboto" panose="02000000000000000000" pitchFamily="2" charset="0"/>
              <a:ea typeface="Roboto" panose="02000000000000000000" pitchFamily="2" charset="0"/>
            </a:rPr>
            <a:t>Les futurs partenaires</a:t>
          </a:r>
          <a:endParaRPr lang="fr-FR" sz="1300" kern="1200" dirty="0">
            <a:latin typeface="Roboto" panose="02000000000000000000" pitchFamily="2" charset="0"/>
            <a:ea typeface="Roboto" panose="02000000000000000000" pitchFamily="2" charset="0"/>
          </a:endParaRPr>
        </a:p>
      </dsp:txBody>
      <dsp:txXfrm>
        <a:off x="1722763" y="2312653"/>
        <a:ext cx="1541015" cy="3826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A5FF0D-F5C2-4BB5-9AF1-308C2BF761BB}">
      <dsp:nvSpPr>
        <dsp:cNvPr id="0" name=""/>
        <dsp:cNvSpPr/>
      </dsp:nvSpPr>
      <dsp:spPr>
        <a:xfrm>
          <a:off x="1026132" y="601317"/>
          <a:ext cx="1498019" cy="149801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t>Développement</a:t>
          </a:r>
          <a:endParaRPr lang="fr-FR" sz="1200" b="1" kern="1200" dirty="0"/>
        </a:p>
      </dsp:txBody>
      <dsp:txXfrm>
        <a:off x="1026132" y="601317"/>
        <a:ext cx="1498019" cy="1498019"/>
      </dsp:txXfrm>
    </dsp:sp>
    <dsp:sp modelId="{7F5E8DD7-FF72-4E54-B546-D10C20572FCB}">
      <dsp:nvSpPr>
        <dsp:cNvPr id="0" name=""/>
        <dsp:cNvSpPr/>
      </dsp:nvSpPr>
      <dsp:spPr>
        <a:xfrm>
          <a:off x="1082667" y="-310624"/>
          <a:ext cx="1384949" cy="1370792"/>
        </a:xfrm>
        <a:prstGeom prst="ellipse">
          <a:avLst/>
        </a:prstGeom>
        <a:solidFill>
          <a:schemeClr val="accent5">
            <a:alpha val="50000"/>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FFHB</a:t>
          </a:r>
          <a:endParaRPr lang="fr-FR" sz="1200" kern="1200" dirty="0"/>
        </a:p>
      </dsp:txBody>
      <dsp:txXfrm>
        <a:off x="1082667" y="-310624"/>
        <a:ext cx="1384949" cy="1370792"/>
      </dsp:txXfrm>
    </dsp:sp>
    <dsp:sp modelId="{ABCB4AD0-884F-4A35-A050-F238ADEE869F}">
      <dsp:nvSpPr>
        <dsp:cNvPr id="0" name=""/>
        <dsp:cNvSpPr/>
      </dsp:nvSpPr>
      <dsp:spPr>
        <a:xfrm>
          <a:off x="2058223" y="664931"/>
          <a:ext cx="1384949" cy="1370792"/>
        </a:xfrm>
        <a:prstGeom prst="ellipse">
          <a:avLst/>
        </a:prstGeom>
        <a:solidFill>
          <a:schemeClr val="accent5">
            <a:alpha val="50000"/>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ETR</a:t>
          </a:r>
          <a:endParaRPr lang="fr-FR" sz="1200" kern="1200" dirty="0"/>
        </a:p>
      </dsp:txBody>
      <dsp:txXfrm>
        <a:off x="2058223" y="664931"/>
        <a:ext cx="1384949" cy="1370792"/>
      </dsp:txXfrm>
    </dsp:sp>
    <dsp:sp modelId="{34DEF804-7058-4A73-89E6-0FD051D216D9}">
      <dsp:nvSpPr>
        <dsp:cNvPr id="0" name=""/>
        <dsp:cNvSpPr/>
      </dsp:nvSpPr>
      <dsp:spPr>
        <a:xfrm>
          <a:off x="1082667" y="1640486"/>
          <a:ext cx="1384949" cy="1370792"/>
        </a:xfrm>
        <a:prstGeom prst="ellipse">
          <a:avLst/>
        </a:prstGeom>
        <a:solidFill>
          <a:schemeClr val="accent5">
            <a:alpha val="50000"/>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5</a:t>
          </a:r>
        </a:p>
        <a:p>
          <a:pPr lvl="0" algn="ctr" defTabSz="533400">
            <a:lnSpc>
              <a:spcPct val="90000"/>
            </a:lnSpc>
            <a:spcBef>
              <a:spcPct val="0"/>
            </a:spcBef>
            <a:spcAft>
              <a:spcPct val="35000"/>
            </a:spcAft>
          </a:pPr>
          <a:r>
            <a:rPr lang="fr-FR" sz="1200" kern="1200" dirty="0" smtClean="0"/>
            <a:t>Comités</a:t>
          </a:r>
          <a:endParaRPr lang="fr-FR" sz="1200" kern="1200" dirty="0"/>
        </a:p>
      </dsp:txBody>
      <dsp:txXfrm>
        <a:off x="1082667" y="1640486"/>
        <a:ext cx="1384949" cy="1370792"/>
      </dsp:txXfrm>
    </dsp:sp>
    <dsp:sp modelId="{80BEBD39-FA7A-4DF0-A749-528176622444}">
      <dsp:nvSpPr>
        <dsp:cNvPr id="0" name=""/>
        <dsp:cNvSpPr/>
      </dsp:nvSpPr>
      <dsp:spPr>
        <a:xfrm>
          <a:off x="107112" y="664931"/>
          <a:ext cx="1384949" cy="1370792"/>
        </a:xfrm>
        <a:prstGeom prst="ellipse">
          <a:avLst/>
        </a:prstGeom>
        <a:solidFill>
          <a:schemeClr val="accent5">
            <a:alpha val="50000"/>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dirty="0" smtClean="0"/>
            <a:t>Ligue</a:t>
          </a:r>
          <a:endParaRPr lang="fr-FR" sz="1200" kern="1200" dirty="0"/>
        </a:p>
      </dsp:txBody>
      <dsp:txXfrm>
        <a:off x="107112" y="664931"/>
        <a:ext cx="1384949" cy="137079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221DEA-7013-4AB4-993A-FD2E3416664F}" type="datetimeFigureOut">
              <a:rPr lang="fr-FR" smtClean="0"/>
              <a:pPr/>
              <a:t>06/07/2017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50FDF-DABC-4E1A-9C33-D521814C6BDF}" type="slidenum">
              <a:rPr lang="fr-FR" smtClean="0"/>
              <a:pPr/>
              <a:t>‹N°›</a:t>
            </a:fld>
            <a:endParaRPr lang="fr-FR"/>
          </a:p>
        </p:txBody>
      </p:sp>
    </p:spTree>
    <p:extLst>
      <p:ext uri="{BB962C8B-B14F-4D97-AF65-F5344CB8AC3E}">
        <p14:creationId xmlns:p14="http://schemas.microsoft.com/office/powerpoint/2010/main" xmlns="" val="1844312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F50FDF-DABC-4E1A-9C33-D521814C6BDF}" type="slidenum">
              <a:rPr lang="fr-FR" smtClean="0"/>
              <a:pPr/>
              <a:t>38</a:t>
            </a:fld>
            <a:endParaRPr lang="fr-FR"/>
          </a:p>
        </p:txBody>
      </p:sp>
    </p:spTree>
    <p:extLst>
      <p:ext uri="{BB962C8B-B14F-4D97-AF65-F5344CB8AC3E}">
        <p14:creationId xmlns:p14="http://schemas.microsoft.com/office/powerpoint/2010/main" xmlns="" val="1868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F50FDF-DABC-4E1A-9C33-D521814C6BDF}" type="slidenum">
              <a:rPr lang="fr-FR" smtClean="0"/>
              <a:pPr/>
              <a:t>39</a:t>
            </a:fld>
            <a:endParaRPr lang="fr-FR"/>
          </a:p>
        </p:txBody>
      </p:sp>
    </p:spTree>
    <p:extLst>
      <p:ext uri="{BB962C8B-B14F-4D97-AF65-F5344CB8AC3E}">
        <p14:creationId xmlns:p14="http://schemas.microsoft.com/office/powerpoint/2010/main" xmlns="" val="1110192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F50FDF-DABC-4E1A-9C33-D521814C6BDF}" type="slidenum">
              <a:rPr lang="fr-FR" smtClean="0"/>
              <a:pPr/>
              <a:t>40</a:t>
            </a:fld>
            <a:endParaRPr lang="fr-FR"/>
          </a:p>
        </p:txBody>
      </p:sp>
    </p:spTree>
    <p:extLst>
      <p:ext uri="{BB962C8B-B14F-4D97-AF65-F5344CB8AC3E}">
        <p14:creationId xmlns:p14="http://schemas.microsoft.com/office/powerpoint/2010/main" xmlns="" val="313088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F50FDF-DABC-4E1A-9C33-D521814C6BDF}" type="slidenum">
              <a:rPr lang="fr-FR" smtClean="0"/>
              <a:pPr/>
              <a:t>41</a:t>
            </a:fld>
            <a:endParaRPr lang="fr-FR"/>
          </a:p>
        </p:txBody>
      </p:sp>
    </p:spTree>
    <p:extLst>
      <p:ext uri="{BB962C8B-B14F-4D97-AF65-F5344CB8AC3E}">
        <p14:creationId xmlns:p14="http://schemas.microsoft.com/office/powerpoint/2010/main" xmlns="" val="115727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F50FDF-DABC-4E1A-9C33-D521814C6BDF}" type="slidenum">
              <a:rPr lang="fr-FR" smtClean="0"/>
              <a:pPr/>
              <a:t>42</a:t>
            </a:fld>
            <a:endParaRPr lang="fr-FR"/>
          </a:p>
        </p:txBody>
      </p:sp>
    </p:spTree>
    <p:extLst>
      <p:ext uri="{BB962C8B-B14F-4D97-AF65-F5344CB8AC3E}">
        <p14:creationId xmlns:p14="http://schemas.microsoft.com/office/powerpoint/2010/main" xmlns="" val="373023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F50FDF-DABC-4E1A-9C33-D521814C6BDF}" type="slidenum">
              <a:rPr lang="fr-FR" smtClean="0"/>
              <a:pPr/>
              <a:t>43</a:t>
            </a:fld>
            <a:endParaRPr lang="fr-FR"/>
          </a:p>
        </p:txBody>
      </p:sp>
    </p:spTree>
    <p:extLst>
      <p:ext uri="{BB962C8B-B14F-4D97-AF65-F5344CB8AC3E}">
        <p14:creationId xmlns:p14="http://schemas.microsoft.com/office/powerpoint/2010/main" xmlns="" val="318820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F50FDF-DABC-4E1A-9C33-D521814C6BDF}" type="slidenum">
              <a:rPr lang="fr-FR" smtClean="0"/>
              <a:pPr/>
              <a:t>44</a:t>
            </a:fld>
            <a:endParaRPr lang="fr-FR"/>
          </a:p>
        </p:txBody>
      </p:sp>
    </p:spTree>
    <p:extLst>
      <p:ext uri="{BB962C8B-B14F-4D97-AF65-F5344CB8AC3E}">
        <p14:creationId xmlns:p14="http://schemas.microsoft.com/office/powerpoint/2010/main" xmlns="" val="4146681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F50FDF-DABC-4E1A-9C33-D521814C6BDF}" type="slidenum">
              <a:rPr lang="fr-FR" smtClean="0"/>
              <a:pPr/>
              <a:t>55</a:t>
            </a:fld>
            <a:endParaRPr lang="fr-FR"/>
          </a:p>
        </p:txBody>
      </p:sp>
    </p:spTree>
    <p:extLst>
      <p:ext uri="{BB962C8B-B14F-4D97-AF65-F5344CB8AC3E}">
        <p14:creationId xmlns:p14="http://schemas.microsoft.com/office/powerpoint/2010/main" xmlns="" val="53963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F50FDF-DABC-4E1A-9C33-D521814C6BDF}" type="slidenum">
              <a:rPr lang="fr-FR" smtClean="0"/>
              <a:pPr/>
              <a:t>80</a:t>
            </a:fld>
            <a:endParaRPr lang="fr-FR"/>
          </a:p>
        </p:txBody>
      </p:sp>
    </p:spTree>
    <p:extLst>
      <p:ext uri="{BB962C8B-B14F-4D97-AF65-F5344CB8AC3E}">
        <p14:creationId xmlns:p14="http://schemas.microsoft.com/office/powerpoint/2010/main" xmlns="" val="127801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A238CE5-F22E-4A29-85C4-ACF477C4D4D1}" type="datetimeFigureOut">
              <a:rPr lang="fr-FR" smtClean="0"/>
              <a:pPr/>
              <a:t>06/07/2017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E388DD-A328-40F0-9B00-5D2312BF88E8}" type="slidenum">
              <a:rPr lang="fr-FR" smtClean="0"/>
              <a:pPr/>
              <a:t>‹N°›</a:t>
            </a:fld>
            <a:endParaRPr lang="fr-FR"/>
          </a:p>
        </p:txBody>
      </p:sp>
    </p:spTree>
    <p:extLst>
      <p:ext uri="{BB962C8B-B14F-4D97-AF65-F5344CB8AC3E}">
        <p14:creationId xmlns:p14="http://schemas.microsoft.com/office/powerpoint/2010/main" xmlns="" val="4028566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238CE5-F22E-4A29-85C4-ACF477C4D4D1}" type="datetimeFigureOut">
              <a:rPr lang="fr-FR" smtClean="0"/>
              <a:pPr/>
              <a:t>06/07/2017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E388DD-A328-40F0-9B00-5D2312BF88E8}" type="slidenum">
              <a:rPr lang="fr-FR" smtClean="0"/>
              <a:pPr/>
              <a:t>‹N°›</a:t>
            </a:fld>
            <a:endParaRPr lang="fr-FR"/>
          </a:p>
        </p:txBody>
      </p:sp>
    </p:spTree>
    <p:extLst>
      <p:ext uri="{BB962C8B-B14F-4D97-AF65-F5344CB8AC3E}">
        <p14:creationId xmlns:p14="http://schemas.microsoft.com/office/powerpoint/2010/main" xmlns="" val="73851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238CE5-F22E-4A29-85C4-ACF477C4D4D1}" type="datetimeFigureOut">
              <a:rPr lang="fr-FR" smtClean="0"/>
              <a:pPr/>
              <a:t>06/07/2017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E388DD-A328-40F0-9B00-5D2312BF88E8}" type="slidenum">
              <a:rPr lang="fr-FR" smtClean="0"/>
              <a:pPr/>
              <a:t>‹N°›</a:t>
            </a:fld>
            <a:endParaRPr lang="fr-FR"/>
          </a:p>
        </p:txBody>
      </p:sp>
    </p:spTree>
    <p:extLst>
      <p:ext uri="{BB962C8B-B14F-4D97-AF65-F5344CB8AC3E}">
        <p14:creationId xmlns:p14="http://schemas.microsoft.com/office/powerpoint/2010/main" xmlns="" val="694716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238CE5-F22E-4A29-85C4-ACF477C4D4D1}" type="datetimeFigureOut">
              <a:rPr lang="fr-FR" smtClean="0"/>
              <a:pPr/>
              <a:t>06/07/2017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E388DD-A328-40F0-9B00-5D2312BF88E8}" type="slidenum">
              <a:rPr lang="fr-FR" smtClean="0"/>
              <a:pPr/>
              <a:t>‹N°›</a:t>
            </a:fld>
            <a:endParaRPr lang="fr-FR"/>
          </a:p>
        </p:txBody>
      </p:sp>
    </p:spTree>
    <p:extLst>
      <p:ext uri="{BB962C8B-B14F-4D97-AF65-F5344CB8AC3E}">
        <p14:creationId xmlns:p14="http://schemas.microsoft.com/office/powerpoint/2010/main" xmlns="" val="842515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A238CE5-F22E-4A29-85C4-ACF477C4D4D1}" type="datetimeFigureOut">
              <a:rPr lang="fr-FR" smtClean="0"/>
              <a:pPr/>
              <a:t>06/07/2017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EE388DD-A328-40F0-9B00-5D2312BF88E8}" type="slidenum">
              <a:rPr lang="fr-FR" smtClean="0"/>
              <a:pPr/>
              <a:t>‹N°›</a:t>
            </a:fld>
            <a:endParaRPr lang="fr-FR"/>
          </a:p>
        </p:txBody>
      </p:sp>
    </p:spTree>
    <p:extLst>
      <p:ext uri="{BB962C8B-B14F-4D97-AF65-F5344CB8AC3E}">
        <p14:creationId xmlns:p14="http://schemas.microsoft.com/office/powerpoint/2010/main" xmlns="" val="325522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A238CE5-F22E-4A29-85C4-ACF477C4D4D1}" type="datetimeFigureOut">
              <a:rPr lang="fr-FR" smtClean="0"/>
              <a:pPr/>
              <a:t>06/07/2017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E388DD-A328-40F0-9B00-5D2312BF88E8}" type="slidenum">
              <a:rPr lang="fr-FR" smtClean="0"/>
              <a:pPr/>
              <a:t>‹N°›</a:t>
            </a:fld>
            <a:endParaRPr lang="fr-FR"/>
          </a:p>
        </p:txBody>
      </p:sp>
    </p:spTree>
    <p:extLst>
      <p:ext uri="{BB962C8B-B14F-4D97-AF65-F5344CB8AC3E}">
        <p14:creationId xmlns:p14="http://schemas.microsoft.com/office/powerpoint/2010/main" xmlns="" val="8485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A238CE5-F22E-4A29-85C4-ACF477C4D4D1}" type="datetimeFigureOut">
              <a:rPr lang="fr-FR" smtClean="0"/>
              <a:pPr/>
              <a:t>06/07/2017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EE388DD-A328-40F0-9B00-5D2312BF88E8}" type="slidenum">
              <a:rPr lang="fr-FR" smtClean="0"/>
              <a:pPr/>
              <a:t>‹N°›</a:t>
            </a:fld>
            <a:endParaRPr lang="fr-FR"/>
          </a:p>
        </p:txBody>
      </p:sp>
    </p:spTree>
    <p:extLst>
      <p:ext uri="{BB962C8B-B14F-4D97-AF65-F5344CB8AC3E}">
        <p14:creationId xmlns:p14="http://schemas.microsoft.com/office/powerpoint/2010/main" xmlns="" val="331395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A238CE5-F22E-4A29-85C4-ACF477C4D4D1}" type="datetimeFigureOut">
              <a:rPr lang="fr-FR" smtClean="0"/>
              <a:pPr/>
              <a:t>06/07/2017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EE388DD-A328-40F0-9B00-5D2312BF88E8}" type="slidenum">
              <a:rPr lang="fr-FR" smtClean="0"/>
              <a:pPr/>
              <a:t>‹N°›</a:t>
            </a:fld>
            <a:endParaRPr lang="fr-FR"/>
          </a:p>
        </p:txBody>
      </p:sp>
    </p:spTree>
    <p:extLst>
      <p:ext uri="{BB962C8B-B14F-4D97-AF65-F5344CB8AC3E}">
        <p14:creationId xmlns:p14="http://schemas.microsoft.com/office/powerpoint/2010/main" xmlns="" val="296129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A238CE5-F22E-4A29-85C4-ACF477C4D4D1}" type="datetimeFigureOut">
              <a:rPr lang="fr-FR" smtClean="0"/>
              <a:pPr/>
              <a:t>06/07/2017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EE388DD-A328-40F0-9B00-5D2312BF88E8}" type="slidenum">
              <a:rPr lang="fr-FR" smtClean="0"/>
              <a:pPr/>
              <a:t>‹N°›</a:t>
            </a:fld>
            <a:endParaRPr lang="fr-FR"/>
          </a:p>
        </p:txBody>
      </p:sp>
    </p:spTree>
    <p:extLst>
      <p:ext uri="{BB962C8B-B14F-4D97-AF65-F5344CB8AC3E}">
        <p14:creationId xmlns:p14="http://schemas.microsoft.com/office/powerpoint/2010/main" xmlns="" val="2424226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A238CE5-F22E-4A29-85C4-ACF477C4D4D1}" type="datetimeFigureOut">
              <a:rPr lang="fr-FR" smtClean="0"/>
              <a:pPr/>
              <a:t>06/07/2017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E388DD-A328-40F0-9B00-5D2312BF88E8}" type="slidenum">
              <a:rPr lang="fr-FR" smtClean="0"/>
              <a:pPr/>
              <a:t>‹N°›</a:t>
            </a:fld>
            <a:endParaRPr lang="fr-FR"/>
          </a:p>
        </p:txBody>
      </p:sp>
    </p:spTree>
    <p:extLst>
      <p:ext uri="{BB962C8B-B14F-4D97-AF65-F5344CB8AC3E}">
        <p14:creationId xmlns:p14="http://schemas.microsoft.com/office/powerpoint/2010/main" xmlns="" val="290544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A238CE5-F22E-4A29-85C4-ACF477C4D4D1}" type="datetimeFigureOut">
              <a:rPr lang="fr-FR" smtClean="0"/>
              <a:pPr/>
              <a:t>06/07/2017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EE388DD-A328-40F0-9B00-5D2312BF88E8}" type="slidenum">
              <a:rPr lang="fr-FR" smtClean="0"/>
              <a:pPr/>
              <a:t>‹N°›</a:t>
            </a:fld>
            <a:endParaRPr lang="fr-FR"/>
          </a:p>
        </p:txBody>
      </p:sp>
    </p:spTree>
    <p:extLst>
      <p:ext uri="{BB962C8B-B14F-4D97-AF65-F5344CB8AC3E}">
        <p14:creationId xmlns:p14="http://schemas.microsoft.com/office/powerpoint/2010/main" xmlns="" val="319959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38CE5-F22E-4A29-85C4-ACF477C4D4D1}" type="datetimeFigureOut">
              <a:rPr lang="fr-FR" smtClean="0"/>
              <a:pPr/>
              <a:t>06/07/2017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388DD-A328-40F0-9B00-5D2312BF88E8}" type="slidenum">
              <a:rPr lang="fr-FR" smtClean="0"/>
              <a:pPr/>
              <a:t>‹N°›</a:t>
            </a:fld>
            <a:endParaRPr lang="fr-FR"/>
          </a:p>
        </p:txBody>
      </p:sp>
    </p:spTree>
    <p:extLst>
      <p:ext uri="{BB962C8B-B14F-4D97-AF65-F5344CB8AC3E}">
        <p14:creationId xmlns:p14="http://schemas.microsoft.com/office/powerpoint/2010/main" xmlns="" val="1021254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1.emf"/></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2.e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3.emf"/></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4.emf"/></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7.emf"/></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8.emf"/></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3.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1.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6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6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4.jpe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png"/></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8.emf"/></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7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jpe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2.jpeg"/></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4.emf"/><Relationship Id="rId4" Type="http://schemas.openxmlformats.org/officeDocument/2006/relationships/image" Target="../media/image73.emf"/></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13541"/>
          <a:stretch/>
        </p:blipFill>
        <p:spPr>
          <a:xfrm>
            <a:off x="0" y="-43192"/>
            <a:ext cx="3286125" cy="6901192"/>
          </a:xfrm>
          <a:prstGeom prst="rect">
            <a:avLst/>
          </a:prstGeom>
        </p:spPr>
      </p:pic>
      <p:pic>
        <p:nvPicPr>
          <p:cNvPr id="8" name="Image 7"/>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848348" y="-43192"/>
            <a:ext cx="6067428" cy="2057400"/>
          </a:xfrm>
          <a:prstGeom prst="rect">
            <a:avLst/>
          </a:prstGeom>
        </p:spPr>
      </p:pic>
      <p:sp>
        <p:nvSpPr>
          <p:cNvPr id="9" name="Zone de texte 2"/>
          <p:cNvSpPr txBox="1">
            <a:spLocks noChangeArrowheads="1"/>
          </p:cNvSpPr>
          <p:nvPr/>
        </p:nvSpPr>
        <p:spPr bwMode="auto">
          <a:xfrm>
            <a:off x="2928936" y="2826379"/>
            <a:ext cx="8986840" cy="35029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400"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Bienvenue à la 1</a:t>
            </a:r>
            <a:r>
              <a:rPr lang="fr-FR" sz="4400" b="1" baseline="300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ère</a:t>
            </a:r>
            <a:r>
              <a:rPr lang="fr-FR" sz="4400"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AG de la </a:t>
            </a:r>
          </a:p>
          <a:p>
            <a:pPr algn="ctr">
              <a:lnSpc>
                <a:spcPct val="107000"/>
              </a:lnSpc>
            </a:pPr>
            <a:endParaRPr lang="fr-FR" sz="4400"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r>
              <a:rPr lang="fr-FR" sz="4400"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LIGUE DE HANDBALL </a:t>
            </a:r>
          </a:p>
          <a:p>
            <a:pPr algn="ctr">
              <a:lnSpc>
                <a:spcPct val="107000"/>
              </a:lnSpc>
            </a:pPr>
            <a:r>
              <a:rPr lang="fr-FR" sz="4400"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DES HAUTS DE FRANCE  </a:t>
            </a:r>
            <a:r>
              <a:rPr lang="fr-FR" sz="6000"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a:t>
            </a:r>
            <a:endParaRPr lang="fr-F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105089887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8" name="Espace réservé du contenu 2"/>
          <p:cNvSpPr txBox="1">
            <a:spLocks/>
          </p:cNvSpPr>
          <p:nvPr/>
        </p:nvSpPr>
        <p:spPr>
          <a:xfrm>
            <a:off x="3386138" y="1064725"/>
            <a:ext cx="8229600" cy="435334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Tx/>
              <a:buChar char="-"/>
            </a:pPr>
            <a:r>
              <a:rPr lang="fr-FR" dirty="0" smtClean="0">
                <a:solidFill>
                  <a:srgbClr val="002060"/>
                </a:solidFill>
                <a:latin typeface="Roboto" panose="02000000000000000000" pitchFamily="2" charset="0"/>
                <a:ea typeface="Roboto" panose="02000000000000000000" pitchFamily="2" charset="0"/>
              </a:rPr>
              <a:t>Etablis par l’équipe en responsabilité</a:t>
            </a:r>
          </a:p>
          <a:p>
            <a:pPr>
              <a:buFontTx/>
              <a:buChar char="-"/>
            </a:pPr>
            <a:endParaRPr lang="fr-FR" dirty="0" smtClean="0">
              <a:solidFill>
                <a:srgbClr val="002060"/>
              </a:solidFill>
              <a:latin typeface="Roboto" panose="02000000000000000000" pitchFamily="2" charset="0"/>
              <a:ea typeface="Roboto" panose="02000000000000000000" pitchFamily="2" charset="0"/>
            </a:endParaRPr>
          </a:p>
          <a:p>
            <a:pPr>
              <a:buFontTx/>
              <a:buChar char="-"/>
            </a:pPr>
            <a:r>
              <a:rPr lang="fr-FR" dirty="0" smtClean="0">
                <a:solidFill>
                  <a:srgbClr val="002060"/>
                </a:solidFill>
                <a:latin typeface="Roboto" panose="02000000000000000000" pitchFamily="2" charset="0"/>
                <a:ea typeface="Roboto" panose="02000000000000000000" pitchFamily="2" charset="0"/>
              </a:rPr>
              <a:t>Réalisés par le Cabinet  EURL </a:t>
            </a:r>
            <a:r>
              <a:rPr lang="fr-FR" dirty="0" err="1" smtClean="0">
                <a:solidFill>
                  <a:srgbClr val="002060"/>
                </a:solidFill>
                <a:latin typeface="Roboto" panose="02000000000000000000" pitchFamily="2" charset="0"/>
                <a:ea typeface="Roboto" panose="02000000000000000000" pitchFamily="2" charset="0"/>
              </a:rPr>
              <a:t>Ecoged</a:t>
            </a:r>
            <a:r>
              <a:rPr lang="fr-FR" dirty="0" smtClean="0">
                <a:solidFill>
                  <a:srgbClr val="002060"/>
                </a:solidFill>
                <a:latin typeface="Roboto" panose="02000000000000000000" pitchFamily="2" charset="0"/>
                <a:ea typeface="Roboto" panose="02000000000000000000" pitchFamily="2" charset="0"/>
              </a:rPr>
              <a:t> de Doullens</a:t>
            </a:r>
          </a:p>
          <a:p>
            <a:pPr>
              <a:buFontTx/>
              <a:buChar char="-"/>
            </a:pPr>
            <a:endParaRPr lang="fr-FR" dirty="0" smtClean="0">
              <a:solidFill>
                <a:srgbClr val="002060"/>
              </a:solidFill>
              <a:latin typeface="Roboto" panose="02000000000000000000" pitchFamily="2" charset="0"/>
              <a:ea typeface="Roboto" panose="02000000000000000000" pitchFamily="2" charset="0"/>
            </a:endParaRPr>
          </a:p>
          <a:p>
            <a:pPr>
              <a:buFontTx/>
              <a:buChar char="-"/>
            </a:pPr>
            <a:r>
              <a:rPr lang="fr-FR" dirty="0" smtClean="0">
                <a:solidFill>
                  <a:srgbClr val="002060"/>
                </a:solidFill>
                <a:latin typeface="Roboto" panose="02000000000000000000" pitchFamily="2" charset="0"/>
                <a:ea typeface="Roboto" panose="02000000000000000000" pitchFamily="2" charset="0"/>
              </a:rPr>
              <a:t>Présentés selon un formalisme de type recettes/dépenses</a:t>
            </a:r>
          </a:p>
          <a:p>
            <a:pPr>
              <a:buFontTx/>
              <a:buChar char="-"/>
            </a:pPr>
            <a:endParaRPr lang="fr-FR" dirty="0" smtClean="0">
              <a:solidFill>
                <a:srgbClr val="002060"/>
              </a:solidFill>
              <a:latin typeface="Roboto" panose="02000000000000000000" pitchFamily="2" charset="0"/>
              <a:ea typeface="Roboto" panose="02000000000000000000" pitchFamily="2" charset="0"/>
            </a:endParaRPr>
          </a:p>
          <a:p>
            <a:pPr>
              <a:buFontTx/>
              <a:buChar char="-"/>
            </a:pPr>
            <a:r>
              <a:rPr lang="fr-FR" dirty="0" smtClean="0">
                <a:solidFill>
                  <a:srgbClr val="002060"/>
                </a:solidFill>
                <a:latin typeface="Roboto" panose="02000000000000000000" pitchFamily="2" charset="0"/>
                <a:ea typeface="Roboto" panose="02000000000000000000" pitchFamily="2" charset="0"/>
              </a:rPr>
              <a:t>Non audités ni certifiés (a priori)</a:t>
            </a:r>
          </a:p>
          <a:p>
            <a:pPr>
              <a:buFontTx/>
              <a:buChar char="-"/>
            </a:pPr>
            <a:endParaRPr lang="fr-FR" dirty="0" smtClean="0">
              <a:solidFill>
                <a:srgbClr val="002060"/>
              </a:solidFill>
              <a:latin typeface="Roboto" panose="02000000000000000000" pitchFamily="2" charset="0"/>
              <a:ea typeface="Roboto" panose="02000000000000000000" pitchFamily="2" charset="0"/>
            </a:endParaRPr>
          </a:p>
          <a:p>
            <a:pPr>
              <a:buFontTx/>
              <a:buChar char="-"/>
            </a:pPr>
            <a:r>
              <a:rPr lang="fr-FR" dirty="0" smtClean="0">
                <a:solidFill>
                  <a:srgbClr val="002060"/>
                </a:solidFill>
                <a:latin typeface="Roboto" panose="02000000000000000000" pitchFamily="2" charset="0"/>
                <a:ea typeface="Roboto" panose="02000000000000000000" pitchFamily="2" charset="0"/>
              </a:rPr>
              <a:t>Présentés en l’état, objets de remarques concernant le mode d’établissement et de réserves concernant le chiffrage</a:t>
            </a:r>
          </a:p>
          <a:p>
            <a:endParaRPr lang="fr-FR" dirty="0"/>
          </a:p>
        </p:txBody>
      </p:sp>
    </p:spTree>
    <p:extLst>
      <p:ext uri="{BB962C8B-B14F-4D97-AF65-F5344CB8AC3E}">
        <p14:creationId xmlns:p14="http://schemas.microsoft.com/office/powerpoint/2010/main" xmlns="" val="258718021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5" name="Espace réservé du contenu 2"/>
          <p:cNvSpPr txBox="1">
            <a:spLocks/>
          </p:cNvSpPr>
          <p:nvPr/>
        </p:nvSpPr>
        <p:spPr>
          <a:xfrm>
            <a:off x="3829051" y="1117405"/>
            <a:ext cx="8229600" cy="4525963"/>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Tx/>
              <a:buChar char="-"/>
            </a:pPr>
            <a:r>
              <a:rPr lang="fr-FR" b="1" dirty="0" smtClean="0">
                <a:solidFill>
                  <a:srgbClr val="002060"/>
                </a:solidFill>
                <a:latin typeface="Roboto" panose="02000000000000000000" pitchFamily="2" charset="0"/>
                <a:ea typeface="Roboto" panose="02000000000000000000" pitchFamily="2" charset="0"/>
              </a:rPr>
              <a:t>BILAN ACTIF (NET</a:t>
            </a:r>
            <a:r>
              <a:rPr lang="fr-FR" dirty="0" smtClean="0">
                <a:solidFill>
                  <a:srgbClr val="002060"/>
                </a:solidFill>
                <a:latin typeface="Roboto" panose="02000000000000000000" pitchFamily="2" charset="0"/>
                <a:ea typeface="Roboto" panose="02000000000000000000" pitchFamily="2" charset="0"/>
              </a:rPr>
              <a:t>)</a:t>
            </a:r>
          </a:p>
          <a:p>
            <a:pPr algn="just"/>
            <a:r>
              <a:rPr lang="fr-FR" dirty="0" smtClean="0">
                <a:solidFill>
                  <a:srgbClr val="002060"/>
                </a:solidFill>
                <a:latin typeface="Roboto" panose="02000000000000000000" pitchFamily="2" charset="0"/>
                <a:ea typeface="Roboto" panose="02000000000000000000" pitchFamily="2" charset="0"/>
              </a:rPr>
              <a:t>Immobilisé		 	  28 112</a:t>
            </a:r>
          </a:p>
          <a:p>
            <a:pPr algn="just"/>
            <a:r>
              <a:rPr lang="fr-FR" dirty="0" smtClean="0">
                <a:solidFill>
                  <a:srgbClr val="002060"/>
                </a:solidFill>
                <a:latin typeface="Roboto" panose="02000000000000000000" pitchFamily="2" charset="0"/>
                <a:ea typeface="Roboto" panose="02000000000000000000" pitchFamily="2" charset="0"/>
              </a:rPr>
              <a:t>Circulant			468 090</a:t>
            </a:r>
          </a:p>
          <a:p>
            <a:pPr algn="just"/>
            <a:r>
              <a:rPr lang="fr-FR" dirty="0" smtClean="0">
                <a:solidFill>
                  <a:srgbClr val="002060"/>
                </a:solidFill>
                <a:latin typeface="Roboto" panose="02000000000000000000" pitchFamily="2" charset="0"/>
                <a:ea typeface="Roboto" panose="02000000000000000000" pitchFamily="2" charset="0"/>
              </a:rPr>
              <a:t>Régularisations 	  	  	  19 366</a:t>
            </a:r>
          </a:p>
          <a:p>
            <a:pPr algn="just"/>
            <a:r>
              <a:rPr lang="fr-FR" b="1" dirty="0" smtClean="0">
                <a:solidFill>
                  <a:srgbClr val="C00000"/>
                </a:solidFill>
                <a:latin typeface="Roboto" panose="02000000000000000000" pitchFamily="2" charset="0"/>
                <a:ea typeface="Roboto" panose="02000000000000000000" pitchFamily="2" charset="0"/>
              </a:rPr>
              <a:t>Total</a:t>
            </a:r>
            <a:r>
              <a:rPr lang="fr-FR" dirty="0" smtClean="0">
                <a:solidFill>
                  <a:srgbClr val="C00000"/>
                </a:solidFill>
                <a:latin typeface="Roboto" panose="02000000000000000000" pitchFamily="2" charset="0"/>
                <a:ea typeface="Roboto" panose="02000000000000000000" pitchFamily="2" charset="0"/>
              </a:rPr>
              <a:t>					515 568</a:t>
            </a:r>
          </a:p>
          <a:p>
            <a:pPr algn="just">
              <a:buFontTx/>
              <a:buChar char="-"/>
            </a:pPr>
            <a:r>
              <a:rPr lang="fr-FR" b="1" dirty="0" smtClean="0">
                <a:solidFill>
                  <a:srgbClr val="002060"/>
                </a:solidFill>
                <a:latin typeface="Roboto" panose="02000000000000000000" pitchFamily="2" charset="0"/>
                <a:ea typeface="Roboto" panose="02000000000000000000" pitchFamily="2" charset="0"/>
              </a:rPr>
              <a:t>BILAN PASSIF</a:t>
            </a:r>
          </a:p>
          <a:p>
            <a:pPr algn="just"/>
            <a:r>
              <a:rPr lang="fr-FR" dirty="0" smtClean="0">
                <a:solidFill>
                  <a:srgbClr val="002060"/>
                </a:solidFill>
                <a:latin typeface="Roboto" panose="02000000000000000000" pitchFamily="2" charset="0"/>
                <a:ea typeface="Roboto" panose="02000000000000000000" pitchFamily="2" charset="0"/>
              </a:rPr>
              <a:t>Fonds Associatif			327 412</a:t>
            </a:r>
          </a:p>
          <a:p>
            <a:pPr algn="just"/>
            <a:r>
              <a:rPr lang="fr-FR" dirty="0" smtClean="0">
                <a:solidFill>
                  <a:srgbClr val="002060"/>
                </a:solidFill>
                <a:latin typeface="Roboto" panose="02000000000000000000" pitchFamily="2" charset="0"/>
                <a:ea typeface="Roboto" panose="02000000000000000000" pitchFamily="2" charset="0"/>
              </a:rPr>
              <a:t>Dettes				164 528</a:t>
            </a:r>
          </a:p>
          <a:p>
            <a:pPr algn="just"/>
            <a:r>
              <a:rPr lang="fr-FR" dirty="0" err="1" smtClean="0">
                <a:solidFill>
                  <a:srgbClr val="002060"/>
                </a:solidFill>
                <a:latin typeface="Roboto" panose="02000000000000000000" pitchFamily="2" charset="0"/>
                <a:ea typeface="Roboto" panose="02000000000000000000" pitchFamily="2" charset="0"/>
              </a:rPr>
              <a:t>Pdts</a:t>
            </a:r>
            <a:r>
              <a:rPr lang="fr-FR" dirty="0" smtClean="0">
                <a:solidFill>
                  <a:srgbClr val="002060"/>
                </a:solidFill>
                <a:latin typeface="Roboto" panose="02000000000000000000" pitchFamily="2" charset="0"/>
                <a:ea typeface="Roboto" panose="02000000000000000000" pitchFamily="2" charset="0"/>
              </a:rPr>
              <a:t> constatés d’avance	 	   23 627</a:t>
            </a:r>
          </a:p>
          <a:p>
            <a:pPr algn="just"/>
            <a:r>
              <a:rPr lang="fr-FR" b="1" dirty="0" smtClean="0">
                <a:solidFill>
                  <a:srgbClr val="C00000"/>
                </a:solidFill>
                <a:latin typeface="Roboto" panose="02000000000000000000" pitchFamily="2" charset="0"/>
                <a:ea typeface="Roboto" panose="02000000000000000000" pitchFamily="2" charset="0"/>
              </a:rPr>
              <a:t>Total</a:t>
            </a:r>
            <a:r>
              <a:rPr lang="fr-FR" dirty="0" smtClean="0">
                <a:solidFill>
                  <a:srgbClr val="C00000"/>
                </a:solidFill>
                <a:latin typeface="Roboto" panose="02000000000000000000" pitchFamily="2" charset="0"/>
                <a:ea typeface="Roboto" panose="02000000000000000000" pitchFamily="2" charset="0"/>
              </a:rPr>
              <a:t>					515 568</a:t>
            </a:r>
          </a:p>
          <a:p>
            <a:pPr algn="just">
              <a:buFontTx/>
              <a:buChar char="-"/>
            </a:pPr>
            <a:r>
              <a:rPr lang="fr-FR" b="1" dirty="0" smtClean="0">
                <a:solidFill>
                  <a:srgbClr val="002060"/>
                </a:solidFill>
                <a:latin typeface="Roboto" panose="02000000000000000000" pitchFamily="2" charset="0"/>
                <a:ea typeface="Roboto" panose="02000000000000000000" pitchFamily="2" charset="0"/>
              </a:rPr>
              <a:t>COMPTE DE RÉSULTAT</a:t>
            </a:r>
            <a:r>
              <a:rPr lang="fr-FR" dirty="0" smtClean="0">
                <a:solidFill>
                  <a:srgbClr val="002060"/>
                </a:solidFill>
                <a:latin typeface="Roboto" panose="02000000000000000000" pitchFamily="2" charset="0"/>
                <a:ea typeface="Roboto" panose="02000000000000000000" pitchFamily="2" charset="0"/>
              </a:rPr>
              <a:t>		 </a:t>
            </a:r>
          </a:p>
          <a:p>
            <a:pPr algn="just"/>
            <a:r>
              <a:rPr lang="fr-FR" dirty="0" smtClean="0">
                <a:solidFill>
                  <a:srgbClr val="002060"/>
                </a:solidFill>
                <a:latin typeface="Roboto" panose="02000000000000000000" pitchFamily="2" charset="0"/>
                <a:ea typeface="Roboto" panose="02000000000000000000" pitchFamily="2" charset="0"/>
              </a:rPr>
              <a:t>Résultats d’exploitation	 2 763</a:t>
            </a:r>
          </a:p>
          <a:p>
            <a:pPr algn="just"/>
            <a:r>
              <a:rPr lang="fr-FR" dirty="0" smtClean="0">
                <a:solidFill>
                  <a:srgbClr val="002060"/>
                </a:solidFill>
                <a:latin typeface="Roboto" panose="02000000000000000000" pitchFamily="2" charset="0"/>
                <a:ea typeface="Roboto" panose="02000000000000000000" pitchFamily="2" charset="0"/>
              </a:rPr>
              <a:t>Résultat courant 		 4 218</a:t>
            </a:r>
          </a:p>
          <a:p>
            <a:pPr algn="just"/>
            <a:r>
              <a:rPr lang="fr-FR" dirty="0" smtClean="0">
                <a:solidFill>
                  <a:srgbClr val="002060"/>
                </a:solidFill>
                <a:latin typeface="Roboto" panose="02000000000000000000" pitchFamily="2" charset="0"/>
                <a:ea typeface="Roboto" panose="02000000000000000000" pitchFamily="2" charset="0"/>
              </a:rPr>
              <a:t>Excédent			24 320</a:t>
            </a:r>
          </a:p>
          <a:p>
            <a:pPr algn="just"/>
            <a:endParaRPr lang="fr-FR" dirty="0"/>
          </a:p>
        </p:txBody>
      </p:sp>
    </p:spTree>
    <p:extLst>
      <p:ext uri="{BB962C8B-B14F-4D97-AF65-F5344CB8AC3E}">
        <p14:creationId xmlns:p14="http://schemas.microsoft.com/office/powerpoint/2010/main" xmlns="" val="138642571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3071811" y="1654804"/>
            <a:ext cx="8986840" cy="35029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LE PASSÉ</a:t>
            </a:r>
          </a:p>
          <a:p>
            <a:pPr algn="ctr">
              <a:lnSpc>
                <a:spcPct val="107000"/>
              </a:lnSpc>
            </a:pPr>
            <a:r>
              <a:rPr lang="fr-FR" sz="4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Les commissions des deux ex-ligues</a:t>
            </a:r>
          </a:p>
          <a:p>
            <a:pPr algn="r">
              <a:lnSpc>
                <a:spcPct val="107000"/>
              </a:lnSpc>
              <a:spcAft>
                <a:spcPts val="800"/>
              </a:spcAft>
            </a:pPr>
            <a:r>
              <a:rPr lang="fr-FR" sz="2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4000" b="1"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t>
            </a:r>
            <a:r>
              <a:rPr lang="fr-FR" sz="4000" b="1" dirty="0" smtClean="0">
                <a:solidFill>
                  <a:srgbClr val="002060"/>
                </a:solidFill>
                <a:effectLst/>
                <a:latin typeface="Roboto" panose="02000000000000000000" pitchFamily="2" charset="0"/>
                <a:ea typeface="Roboto" panose="02000000000000000000" pitchFamily="2" charset="0"/>
                <a:cs typeface="Times New Roman" panose="02020603050405020304" pitchFamily="18" charset="0"/>
              </a:rPr>
              <a:t>Jean-Pierre LEPOINTE</a:t>
            </a:r>
            <a:endParaRPr lang="fr-FR" sz="4000" b="1" dirty="0">
              <a:solidFill>
                <a:srgbClr val="002060"/>
              </a:solidFill>
              <a:effectLst/>
              <a:latin typeface="Roboto" panose="02000000000000000000" pitchFamily="2" charset="0"/>
              <a:ea typeface="Roboto" panose="02000000000000000000" pitchFamily="2" charset="0"/>
              <a:cs typeface="Times New Roman" panose="02020603050405020304" pitchFamily="18" charset="0"/>
            </a:endParaRP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Tree>
    <p:extLst>
      <p:ext uri="{BB962C8B-B14F-4D97-AF65-F5344CB8AC3E}">
        <p14:creationId xmlns:p14="http://schemas.microsoft.com/office/powerpoint/2010/main" xmlns="" val="140134689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2786061" y="2712079"/>
            <a:ext cx="8986840" cy="3502983"/>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pPr>
            <a:r>
              <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Mémoires d’Amis… </a:t>
            </a:r>
          </a:p>
          <a:p>
            <a:pPr algn="ctr">
              <a:lnSpc>
                <a:spcPct val="107000"/>
              </a:lnSpc>
            </a:pPr>
            <a:endParaRPr lang="fr-FR" sz="4400" b="1" i="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Imag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Tree>
    <p:extLst>
      <p:ext uri="{BB962C8B-B14F-4D97-AF65-F5344CB8AC3E}">
        <p14:creationId xmlns:p14="http://schemas.microsoft.com/office/powerpoint/2010/main" xmlns="" val="74130398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1" y="0"/>
            <a:ext cx="12801602" cy="6480812"/>
          </a:xfrm>
          <a:prstGeom prst="rect">
            <a:avLst/>
          </a:prstGeom>
        </p:spPr>
      </p:pic>
    </p:spTree>
    <p:extLst>
      <p:ext uri="{BB962C8B-B14F-4D97-AF65-F5344CB8AC3E}">
        <p14:creationId xmlns:p14="http://schemas.microsoft.com/office/powerpoint/2010/main" xmlns="" val="21046349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4" name="Image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8" name="Zone de texte 2"/>
          <p:cNvSpPr txBox="1">
            <a:spLocks noChangeArrowheads="1"/>
          </p:cNvSpPr>
          <p:nvPr/>
        </p:nvSpPr>
        <p:spPr bwMode="auto">
          <a:xfrm>
            <a:off x="3071811" y="454654"/>
            <a:ext cx="8986840" cy="35029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Hommage de la Ligue des Hauts- de-France de Handball</a:t>
            </a:r>
          </a:p>
          <a:p>
            <a:pPr algn="ctr">
              <a:lnSpc>
                <a:spcPct val="107000"/>
              </a:lnSpc>
            </a:pPr>
            <a:endParaRPr lang="fr-FR" sz="44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r>
              <a:rPr lang="fr-FR" sz="32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A Celles et Ceux qui ont travaillés pour notre beau sport dans les ligues de Picardie et du Nord Pas-de-Calais</a:t>
            </a:r>
          </a:p>
          <a:p>
            <a:pPr algn="r">
              <a:lnSpc>
                <a:spcPct val="107000"/>
              </a:lnSpc>
            </a:pPr>
            <a:endParaRPr lang="fr-FR" sz="28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r>
              <a:rPr lang="fr-FR" sz="28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Monsieur Jean-Pierre LEPOINTE</a:t>
            </a:r>
          </a:p>
          <a:p>
            <a:pPr algn="r">
              <a:lnSpc>
                <a:spcPct val="107000"/>
              </a:lnSpc>
            </a:pPr>
            <a:r>
              <a:rPr lang="fr-FR" sz="2800" i="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Président de la Ligue </a:t>
            </a:r>
          </a:p>
          <a:p>
            <a:pPr algn="r">
              <a:lnSpc>
                <a:spcPct val="107000"/>
              </a:lnSpc>
              <a:spcAft>
                <a:spcPts val="800"/>
              </a:spcAft>
            </a:pPr>
            <a:r>
              <a:rPr lang="fr-FR" sz="2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10688491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projet&quo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44816" y="1225127"/>
            <a:ext cx="4227621" cy="332170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Image 6"/>
          <p:cNvPicPr>
            <a:picLocks noChangeAspect="1"/>
          </p:cNvPicPr>
          <p:nvPr/>
        </p:nvPicPr>
        <p:blipFill rotWithShape="1">
          <a:blip r:embed="rId3"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7739063" y="-52693"/>
            <a:ext cx="4248151" cy="35029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endParaRPr lang="fr-FR" sz="4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4400" b="1" dirty="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r>
              <a:rPr lang="fr-FR" sz="88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LE FUTUR </a:t>
            </a:r>
            <a:endParaRPr lang="fr-FR" sz="7200"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Imag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cxnSp>
        <p:nvCxnSpPr>
          <p:cNvPr id="8" name="Connecteur droit 7"/>
          <p:cNvCxnSpPr/>
          <p:nvPr/>
        </p:nvCxnSpPr>
        <p:spPr>
          <a:xfrm flipV="1">
            <a:off x="5800727" y="1060086"/>
            <a:ext cx="6186487" cy="1428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V="1">
            <a:off x="4645819" y="4616816"/>
            <a:ext cx="6186487" cy="1428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6302099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3071811" y="2640641"/>
            <a:ext cx="8986840" cy="22456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LE RAPPORT MORAL</a:t>
            </a:r>
          </a:p>
          <a:p>
            <a:pPr algn="ctr">
              <a:lnSpc>
                <a:spcPct val="107000"/>
              </a:lnSpc>
            </a:pPr>
            <a:r>
              <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(Vote)</a:t>
            </a: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Tree>
    <p:extLst>
      <p:ext uri="{BB962C8B-B14F-4D97-AF65-F5344CB8AC3E}">
        <p14:creationId xmlns:p14="http://schemas.microsoft.com/office/powerpoint/2010/main" xmlns="" val="283287769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3071811" y="2640641"/>
            <a:ext cx="8986840" cy="30027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LES FINANCES (Vote)</a:t>
            </a:r>
          </a:p>
          <a:p>
            <a:pPr algn="r">
              <a:lnSpc>
                <a:spcPct val="107000"/>
              </a:lnSpc>
            </a:pPr>
            <a:r>
              <a:rPr lang="fr-FR" sz="32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Jean-Bernard CAILLEAU</a:t>
            </a:r>
          </a:p>
          <a:p>
            <a:pPr algn="r">
              <a:lnSpc>
                <a:spcPct val="107000"/>
              </a:lnSpc>
            </a:pPr>
            <a:r>
              <a:rPr lang="fr-FR" sz="32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Fabienne BOCAERT</a:t>
            </a:r>
          </a:p>
          <a:p>
            <a:pPr algn="r">
              <a:lnSpc>
                <a:spcPct val="107000"/>
              </a:lnSpc>
            </a:pPr>
            <a:r>
              <a:rPr lang="fr-FR" sz="32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Trésorier de la Ligue</a:t>
            </a:r>
          </a:p>
          <a:p>
            <a:pPr algn="r">
              <a:lnSpc>
                <a:spcPct val="107000"/>
              </a:lnSpc>
            </a:pPr>
            <a:r>
              <a:rPr lang="fr-FR" sz="2400" dirty="0">
                <a:solidFill>
                  <a:srgbClr val="002060"/>
                </a:solidFill>
                <a:latin typeface="Roboto" panose="02000000000000000000" pitchFamily="2" charset="0"/>
                <a:ea typeface="Roboto" panose="02000000000000000000" pitchFamily="2" charset="0"/>
              </a:rPr>
              <a:t>5700000.TRES@ffhandball.net</a:t>
            </a:r>
            <a:endParaRPr lang="fr-FR" sz="2400" i="1" dirty="0" smtClean="0">
              <a:solidFill>
                <a:srgbClr val="002060"/>
              </a:solidFill>
              <a:latin typeface="Roboto" panose="02000000000000000000" pitchFamily="2" charset="0"/>
              <a:ea typeface="Roboto" panose="02000000000000000000" pitchFamily="2" charset="0"/>
              <a:cs typeface="Times New Roman" panose="02020603050405020304" pitchFamily="18" charset="0"/>
            </a:endParaRP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xmlns="" val="0"/>
              </a:ext>
            </a:extLst>
          </a:blip>
          <a:srcRect l="18713" t="22078" r="19719" b="45454"/>
          <a:stretch/>
        </p:blipFill>
        <p:spPr>
          <a:xfrm>
            <a:off x="4889326" y="243406"/>
            <a:ext cx="2522886" cy="2365206"/>
          </a:xfrm>
          <a:prstGeom prst="rect">
            <a:avLst/>
          </a:prstGeom>
          <a:ln>
            <a:noFill/>
          </a:ln>
          <a:effectLst>
            <a:softEdge rad="112500"/>
          </a:effectLst>
        </p:spPr>
      </p:pic>
      <p:pic>
        <p:nvPicPr>
          <p:cNvPr id="9" name="Image 8"/>
          <p:cNvPicPr>
            <a:picLocks noChangeAspect="1"/>
          </p:cNvPicPr>
          <p:nvPr/>
        </p:nvPicPr>
        <p:blipFill rotWithShape="1">
          <a:blip r:embed="rId5" cstate="print"/>
          <a:srcRect l="7812" t="10365" r="13289" b="17209"/>
          <a:stretch/>
        </p:blipFill>
        <p:spPr>
          <a:xfrm>
            <a:off x="8217517" y="282926"/>
            <a:ext cx="1983757" cy="2363404"/>
          </a:xfrm>
          <a:prstGeom prst="rect">
            <a:avLst/>
          </a:prstGeom>
          <a:ln>
            <a:noFill/>
          </a:ln>
          <a:effectLst>
            <a:softEdge rad="112500"/>
          </a:effectLst>
        </p:spPr>
      </p:pic>
    </p:spTree>
    <p:extLst>
      <p:ext uri="{BB962C8B-B14F-4D97-AF65-F5344CB8AC3E}">
        <p14:creationId xmlns:p14="http://schemas.microsoft.com/office/powerpoint/2010/main" xmlns="" val="32488861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400481"/>
            <a:ext cx="3286126" cy="1114290"/>
          </a:xfrm>
          <a:prstGeom prst="rect">
            <a:avLst/>
          </a:prstGeom>
        </p:spPr>
      </p:pic>
      <p:sp>
        <p:nvSpPr>
          <p:cNvPr id="2" name="Rectangle 1"/>
          <p:cNvSpPr/>
          <p:nvPr/>
        </p:nvSpPr>
        <p:spPr>
          <a:xfrm>
            <a:off x="3529014" y="301109"/>
            <a:ext cx="5524269" cy="523220"/>
          </a:xfrm>
          <a:prstGeom prst="rect">
            <a:avLst/>
          </a:prstGeom>
        </p:spPr>
        <p:txBody>
          <a:bodyPr wrap="none">
            <a:spAutoFit/>
          </a:bodyPr>
          <a:lstStyle/>
          <a:p>
            <a:r>
              <a:rPr lang="fr-FR" sz="2800" dirty="0">
                <a:solidFill>
                  <a:srgbClr val="C00000"/>
                </a:solidFill>
                <a:latin typeface="Roboto" panose="02000000000000000000" pitchFamily="2" charset="0"/>
                <a:ea typeface="Roboto" panose="02000000000000000000" pitchFamily="2" charset="0"/>
              </a:rPr>
              <a:t>Comptes 2017 / Hauts-De-France</a:t>
            </a:r>
          </a:p>
        </p:txBody>
      </p:sp>
      <p:sp>
        <p:nvSpPr>
          <p:cNvPr id="3" name="Rectangle 2"/>
          <p:cNvSpPr/>
          <p:nvPr/>
        </p:nvSpPr>
        <p:spPr>
          <a:xfrm>
            <a:off x="3529014" y="978842"/>
            <a:ext cx="8201024" cy="5078313"/>
          </a:xfrm>
          <a:prstGeom prst="rect">
            <a:avLst/>
          </a:prstGeom>
        </p:spPr>
        <p:txBody>
          <a:bodyPr wrap="square">
            <a:spAutoFit/>
          </a:bodyPr>
          <a:lstStyle/>
          <a:p>
            <a:pPr marL="285750" indent="-285750">
              <a:buFont typeface="Wingdings" panose="05000000000000000000" pitchFamily="2" charset="2"/>
              <a:buChar char="q"/>
            </a:pPr>
            <a:r>
              <a:rPr lang="fr-FR" dirty="0">
                <a:solidFill>
                  <a:srgbClr val="002060"/>
                </a:solidFill>
                <a:latin typeface="Roboto" panose="02000000000000000000" pitchFamily="2" charset="0"/>
                <a:ea typeface="Roboto" panose="02000000000000000000" pitchFamily="2" charset="0"/>
              </a:rPr>
              <a:t>Réception et constatation en l’état des comptes 2016 de la Picardie et du Nord Pas de Calais</a:t>
            </a:r>
          </a:p>
          <a:p>
            <a:pPr>
              <a:buNone/>
            </a:pPr>
            <a:r>
              <a:rPr lang="fr-FR" dirty="0">
                <a:solidFill>
                  <a:srgbClr val="002060"/>
                </a:solidFill>
                <a:latin typeface="Roboto" panose="02000000000000000000" pitchFamily="2" charset="0"/>
                <a:ea typeface="Roboto" panose="02000000000000000000" pitchFamily="2" charset="0"/>
              </a:rPr>
              <a:t> </a:t>
            </a:r>
          </a:p>
          <a:p>
            <a:pPr marL="285750" indent="-285750">
              <a:buFont typeface="Wingdings" panose="05000000000000000000" pitchFamily="2" charset="2"/>
              <a:buChar char="q"/>
            </a:pPr>
            <a:r>
              <a:rPr lang="fr-FR" dirty="0">
                <a:solidFill>
                  <a:srgbClr val="002060"/>
                </a:solidFill>
                <a:latin typeface="Roboto" panose="02000000000000000000" pitchFamily="2" charset="0"/>
                <a:ea typeface="Roboto" panose="02000000000000000000" pitchFamily="2" charset="0"/>
              </a:rPr>
              <a:t>Intégration au 1</a:t>
            </a:r>
            <a:r>
              <a:rPr lang="fr-FR" baseline="30000" dirty="0">
                <a:solidFill>
                  <a:srgbClr val="002060"/>
                </a:solidFill>
                <a:latin typeface="Roboto" panose="02000000000000000000" pitchFamily="2" charset="0"/>
                <a:ea typeface="Roboto" panose="02000000000000000000" pitchFamily="2" charset="0"/>
              </a:rPr>
              <a:t>er</a:t>
            </a:r>
            <a:r>
              <a:rPr lang="fr-FR" dirty="0">
                <a:solidFill>
                  <a:srgbClr val="002060"/>
                </a:solidFill>
                <a:latin typeface="Roboto" panose="02000000000000000000" pitchFamily="2" charset="0"/>
                <a:ea typeface="Roboto" panose="02000000000000000000" pitchFamily="2" charset="0"/>
              </a:rPr>
              <a:t> Janvier 2017 des comptes Picardie dans les comptes Hauts-De-France moyennant une diminution qui devra être estimée en réserves associatives par imputation aux produits et aux charges constatés d’avance afin d’harmoniser les méthodes de comptabilisation des achats et facturations des licences et des autres produits à cheval sur la saison </a:t>
            </a:r>
            <a:r>
              <a:rPr lang="fr-FR" dirty="0" smtClean="0">
                <a:solidFill>
                  <a:srgbClr val="002060"/>
                </a:solidFill>
                <a:latin typeface="Roboto" panose="02000000000000000000" pitchFamily="2" charset="0"/>
                <a:ea typeface="Roboto" panose="02000000000000000000" pitchFamily="2" charset="0"/>
              </a:rPr>
              <a:t>sportive</a:t>
            </a:r>
          </a:p>
          <a:p>
            <a:pPr>
              <a:buNone/>
            </a:pPr>
            <a:endParaRPr lang="fr-FR" dirty="0">
              <a:latin typeface="Roboto" panose="02000000000000000000" pitchFamily="2" charset="0"/>
              <a:ea typeface="Roboto" panose="02000000000000000000" pitchFamily="2" charset="0"/>
            </a:endParaRPr>
          </a:p>
          <a:p>
            <a:pPr marL="285750" indent="-285750">
              <a:buFont typeface="Wingdings" panose="05000000000000000000" pitchFamily="2" charset="2"/>
              <a:buChar char="q"/>
            </a:pPr>
            <a:r>
              <a:rPr lang="fr-FR" dirty="0">
                <a:solidFill>
                  <a:srgbClr val="002060"/>
                </a:solidFill>
                <a:latin typeface="Roboto" panose="02000000000000000000" pitchFamily="2" charset="0"/>
                <a:ea typeface="Roboto" panose="02000000000000000000" pitchFamily="2" charset="0"/>
              </a:rPr>
              <a:t>Etablissement de comptes « origine » de la Ligue des Hauts-De-France</a:t>
            </a:r>
          </a:p>
          <a:p>
            <a:pPr marL="285750" indent="-285750">
              <a:buFont typeface="Wingdings" panose="05000000000000000000" pitchFamily="2" charset="2"/>
              <a:buChar char="q"/>
            </a:pPr>
            <a:endParaRPr lang="fr-FR" dirty="0">
              <a:solidFill>
                <a:srgbClr val="002060"/>
              </a:solidFill>
              <a:latin typeface="Roboto" panose="02000000000000000000" pitchFamily="2" charset="0"/>
              <a:ea typeface="Roboto" panose="02000000000000000000" pitchFamily="2" charset="0"/>
            </a:endParaRPr>
          </a:p>
          <a:p>
            <a:pPr marL="285750" indent="-285750">
              <a:buFont typeface="Wingdings" panose="05000000000000000000" pitchFamily="2" charset="2"/>
              <a:buChar char="q"/>
            </a:pPr>
            <a:r>
              <a:rPr lang="fr-FR" dirty="0">
                <a:solidFill>
                  <a:srgbClr val="002060"/>
                </a:solidFill>
                <a:latin typeface="Roboto" panose="02000000000000000000" pitchFamily="2" charset="0"/>
                <a:ea typeface="Roboto" panose="02000000000000000000" pitchFamily="2" charset="0"/>
              </a:rPr>
              <a:t>Réalisés selon un mode d’élaboration unique et commun</a:t>
            </a:r>
          </a:p>
          <a:p>
            <a:pPr marL="285750" indent="-285750">
              <a:buFont typeface="Wingdings" panose="05000000000000000000" pitchFamily="2" charset="2"/>
              <a:buChar char="q"/>
            </a:pPr>
            <a:endParaRPr lang="fr-FR" dirty="0">
              <a:solidFill>
                <a:srgbClr val="002060"/>
              </a:solidFill>
              <a:latin typeface="Roboto" panose="02000000000000000000" pitchFamily="2" charset="0"/>
              <a:ea typeface="Roboto" panose="02000000000000000000" pitchFamily="2" charset="0"/>
            </a:endParaRPr>
          </a:p>
          <a:p>
            <a:pPr marL="285750" indent="-285750">
              <a:buFont typeface="Wingdings" panose="05000000000000000000" pitchFamily="2" charset="2"/>
              <a:buChar char="q"/>
            </a:pPr>
            <a:r>
              <a:rPr lang="fr-FR" dirty="0">
                <a:solidFill>
                  <a:srgbClr val="002060"/>
                </a:solidFill>
                <a:latin typeface="Roboto" panose="02000000000000000000" pitchFamily="2" charset="0"/>
                <a:ea typeface="Roboto" panose="02000000000000000000" pitchFamily="2" charset="0"/>
              </a:rPr>
              <a:t>Cumulant en unifiant (méthode et calculs) ceux du NPC et de la Picardie</a:t>
            </a:r>
          </a:p>
          <a:p>
            <a:pPr marL="285750" indent="-285750">
              <a:buFont typeface="Wingdings" panose="05000000000000000000" pitchFamily="2" charset="2"/>
              <a:buChar char="q"/>
            </a:pPr>
            <a:endParaRPr lang="fr-FR" dirty="0">
              <a:solidFill>
                <a:srgbClr val="002060"/>
              </a:solidFill>
              <a:latin typeface="Roboto" panose="02000000000000000000" pitchFamily="2" charset="0"/>
              <a:ea typeface="Roboto" panose="02000000000000000000" pitchFamily="2" charset="0"/>
            </a:endParaRPr>
          </a:p>
          <a:p>
            <a:pPr marL="285750" indent="-285750">
              <a:buFont typeface="Wingdings" panose="05000000000000000000" pitchFamily="2" charset="2"/>
              <a:buChar char="q"/>
            </a:pPr>
            <a:r>
              <a:rPr lang="fr-FR" dirty="0">
                <a:solidFill>
                  <a:srgbClr val="002060"/>
                </a:solidFill>
                <a:latin typeface="Roboto" panose="02000000000000000000" pitchFamily="2" charset="0"/>
                <a:ea typeface="Roboto" panose="02000000000000000000" pitchFamily="2" charset="0"/>
              </a:rPr>
              <a:t>Validés par les Commissaires aux Comptes actuels</a:t>
            </a:r>
          </a:p>
          <a:p>
            <a:pPr marL="285750" indent="-285750">
              <a:buFont typeface="Wingdings" panose="05000000000000000000" pitchFamily="2" charset="2"/>
              <a:buChar char="q"/>
            </a:pPr>
            <a:endParaRPr lang="fr-FR" dirty="0">
              <a:solidFill>
                <a:srgbClr val="00206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xmlns="" val="231737507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3071811" y="1654804"/>
            <a:ext cx="8986840" cy="35029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4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Mot d’ouverture de </a:t>
            </a:r>
          </a:p>
          <a:p>
            <a:pPr algn="ctr">
              <a:lnSpc>
                <a:spcPct val="107000"/>
              </a:lnSpc>
            </a:pPr>
            <a:endParaRPr lang="fr-FR" sz="44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r>
              <a:rPr lang="fr-FR" sz="36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Jean-Pierre LEPOINTE</a:t>
            </a:r>
          </a:p>
          <a:p>
            <a:pPr algn="r">
              <a:lnSpc>
                <a:spcPct val="107000"/>
              </a:lnSpc>
            </a:pPr>
            <a:r>
              <a:rPr lang="fr-FR" sz="3600" i="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Président de la Ligue </a:t>
            </a:r>
          </a:p>
          <a:p>
            <a:pPr algn="r">
              <a:lnSpc>
                <a:spcPct val="107000"/>
              </a:lnSpc>
              <a:spcAft>
                <a:spcPts val="800"/>
              </a:spcAft>
            </a:pPr>
            <a:r>
              <a:rPr lang="fr-FR" sz="2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0" name="Image 9"/>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Tree>
    <p:extLst>
      <p:ext uri="{BB962C8B-B14F-4D97-AF65-F5344CB8AC3E}">
        <p14:creationId xmlns:p14="http://schemas.microsoft.com/office/powerpoint/2010/main" xmlns="" val="35186061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72650" y="5963055"/>
            <a:ext cx="2286001" cy="723330"/>
          </a:xfrm>
          <a:prstGeom prst="rect">
            <a:avLst/>
          </a:prstGeom>
        </p:spPr>
      </p:pic>
      <p:sp>
        <p:nvSpPr>
          <p:cNvPr id="2" name="Rectangle 1"/>
          <p:cNvSpPr/>
          <p:nvPr/>
        </p:nvSpPr>
        <p:spPr>
          <a:xfrm>
            <a:off x="2686052" y="301109"/>
            <a:ext cx="9161482" cy="523220"/>
          </a:xfrm>
          <a:prstGeom prst="rect">
            <a:avLst/>
          </a:prstGeom>
        </p:spPr>
        <p:txBody>
          <a:bodyPr wrap="none">
            <a:spAutoFit/>
          </a:bodyPr>
          <a:lstStyle/>
          <a:p>
            <a:r>
              <a:rPr lang="fr-FR" sz="2800" dirty="0" smtClean="0">
                <a:solidFill>
                  <a:srgbClr val="C00000"/>
                </a:solidFill>
                <a:latin typeface="Roboto" panose="02000000000000000000" pitchFamily="2" charset="0"/>
                <a:ea typeface="Roboto" panose="02000000000000000000" pitchFamily="2" charset="0"/>
              </a:rPr>
              <a:t>Tarifs Ligue de handball des Hauts-de-France 2017/2018</a:t>
            </a:r>
            <a:endParaRPr lang="fr-FR" sz="2800" dirty="0">
              <a:solidFill>
                <a:srgbClr val="C00000"/>
              </a:solidFill>
              <a:latin typeface="Roboto" panose="02000000000000000000" pitchFamily="2" charset="0"/>
              <a:ea typeface="Roboto" panose="02000000000000000000" pitchFamily="2" charset="0"/>
            </a:endParaRPr>
          </a:p>
        </p:txBody>
      </p:sp>
      <p:grpSp>
        <p:nvGrpSpPr>
          <p:cNvPr id="10" name="Groupe 9"/>
          <p:cNvGrpSpPr/>
          <p:nvPr/>
        </p:nvGrpSpPr>
        <p:grpSpPr>
          <a:xfrm>
            <a:off x="3191846" y="1242946"/>
            <a:ext cx="4496427" cy="943107"/>
            <a:chOff x="3191846" y="1242946"/>
            <a:chExt cx="4496427" cy="943107"/>
          </a:xfrm>
        </p:grpSpPr>
        <p:pic>
          <p:nvPicPr>
            <p:cNvPr id="4" name="Image 3"/>
            <p:cNvPicPr>
              <a:picLocks noChangeAspect="1"/>
            </p:cNvPicPr>
            <p:nvPr/>
          </p:nvPicPr>
          <p:blipFill>
            <a:blip r:embed="rId4" cstate="print"/>
            <a:stretch>
              <a:fillRect/>
            </a:stretch>
          </p:blipFill>
          <p:spPr>
            <a:xfrm>
              <a:off x="3191846" y="1242946"/>
              <a:ext cx="4496427" cy="943107"/>
            </a:xfrm>
            <a:prstGeom prst="rect">
              <a:avLst/>
            </a:prstGeom>
          </p:spPr>
        </p:pic>
        <p:sp>
          <p:nvSpPr>
            <p:cNvPr id="9" name="Plus 8"/>
            <p:cNvSpPr/>
            <p:nvPr/>
          </p:nvSpPr>
          <p:spPr>
            <a:xfrm>
              <a:off x="5235589" y="1544001"/>
              <a:ext cx="408940" cy="340995"/>
            </a:xfrm>
            <a:prstGeom prst="mathPlu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 name="Rectangle 4"/>
            <p:cNvSpPr/>
            <p:nvPr/>
          </p:nvSpPr>
          <p:spPr>
            <a:xfrm>
              <a:off x="5644529" y="1587540"/>
              <a:ext cx="1822935" cy="253916"/>
            </a:xfrm>
            <a:prstGeom prst="rect">
              <a:avLst/>
            </a:prstGeom>
          </p:spPr>
          <p:txBody>
            <a:bodyPr wrap="none">
              <a:spAutoFit/>
            </a:bodyPr>
            <a:lstStyle/>
            <a:p>
              <a:r>
                <a:rPr lang="fr-FR" sz="1050" dirty="0">
                  <a:solidFill>
                    <a:srgbClr val="002060"/>
                  </a:solidFill>
                  <a:latin typeface="Roboto" panose="02000000000000000000" pitchFamily="2" charset="0"/>
                  <a:ea typeface="Roboto" panose="02000000000000000000" pitchFamily="2" charset="0"/>
                  <a:cs typeface="Times New Roman" panose="02020603050405020304" pitchFamily="18" charset="0"/>
                </a:rPr>
                <a:t>Abonnement FFHB = 110 € </a:t>
              </a:r>
              <a:endParaRPr lang="fr-FR" sz="1050" dirty="0">
                <a:latin typeface="Roboto" panose="02000000000000000000" pitchFamily="2" charset="0"/>
                <a:ea typeface="Roboto" panose="02000000000000000000" pitchFamily="2" charset="0"/>
              </a:endParaRPr>
            </a:p>
          </p:txBody>
        </p:sp>
      </p:grpSp>
      <p:pic>
        <p:nvPicPr>
          <p:cNvPr id="11" name="Image 10"/>
          <p:cNvPicPr>
            <a:picLocks noChangeAspect="1"/>
          </p:cNvPicPr>
          <p:nvPr/>
        </p:nvPicPr>
        <p:blipFill>
          <a:blip r:embed="rId5" cstate="print"/>
          <a:stretch>
            <a:fillRect/>
          </a:stretch>
        </p:blipFill>
        <p:spPr>
          <a:xfrm>
            <a:off x="7955251" y="1123865"/>
            <a:ext cx="3858163" cy="1181265"/>
          </a:xfrm>
          <a:prstGeom prst="rect">
            <a:avLst/>
          </a:prstGeom>
        </p:spPr>
      </p:pic>
      <p:pic>
        <p:nvPicPr>
          <p:cNvPr id="13" name="Image 12"/>
          <p:cNvPicPr>
            <a:picLocks noChangeAspect="1"/>
          </p:cNvPicPr>
          <p:nvPr/>
        </p:nvPicPr>
        <p:blipFill>
          <a:blip r:embed="rId6" cstate="print"/>
          <a:stretch>
            <a:fillRect/>
          </a:stretch>
        </p:blipFill>
        <p:spPr>
          <a:xfrm>
            <a:off x="3161059" y="4076702"/>
            <a:ext cx="8516539" cy="1714739"/>
          </a:xfrm>
          <a:prstGeom prst="rect">
            <a:avLst/>
          </a:prstGeom>
        </p:spPr>
      </p:pic>
      <p:pic>
        <p:nvPicPr>
          <p:cNvPr id="3" name="Image 2"/>
          <p:cNvPicPr>
            <a:picLocks noChangeAspect="1"/>
          </p:cNvPicPr>
          <p:nvPr/>
        </p:nvPicPr>
        <p:blipFill>
          <a:blip r:embed="rId7" cstate="print"/>
          <a:stretch>
            <a:fillRect/>
          </a:stretch>
        </p:blipFill>
        <p:spPr>
          <a:xfrm>
            <a:off x="3045056" y="2464534"/>
            <a:ext cx="8897592" cy="1333686"/>
          </a:xfrm>
          <a:prstGeom prst="rect">
            <a:avLst/>
          </a:prstGeom>
        </p:spPr>
      </p:pic>
      <p:pic>
        <p:nvPicPr>
          <p:cNvPr id="8" name="Image 7"/>
          <p:cNvPicPr>
            <a:picLocks noChangeAspect="1"/>
          </p:cNvPicPr>
          <p:nvPr/>
        </p:nvPicPr>
        <p:blipFill>
          <a:blip r:embed="rId8" cstate="print"/>
          <a:stretch>
            <a:fillRect/>
          </a:stretch>
        </p:blipFill>
        <p:spPr>
          <a:xfrm>
            <a:off x="5900738" y="2859467"/>
            <a:ext cx="3575072" cy="818006"/>
          </a:xfrm>
          <a:prstGeom prst="rect">
            <a:avLst/>
          </a:prstGeom>
        </p:spPr>
      </p:pic>
    </p:spTree>
    <p:extLst>
      <p:ext uri="{BB962C8B-B14F-4D97-AF65-F5344CB8AC3E}">
        <p14:creationId xmlns:p14="http://schemas.microsoft.com/office/powerpoint/2010/main" xmlns="" val="377646320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72650" y="5963055"/>
            <a:ext cx="2286001" cy="723330"/>
          </a:xfrm>
          <a:prstGeom prst="rect">
            <a:avLst/>
          </a:prstGeom>
        </p:spPr>
      </p:pic>
      <p:sp>
        <p:nvSpPr>
          <p:cNvPr id="2" name="Rectangle 1"/>
          <p:cNvSpPr/>
          <p:nvPr/>
        </p:nvSpPr>
        <p:spPr>
          <a:xfrm>
            <a:off x="2686052" y="301109"/>
            <a:ext cx="6231193" cy="523220"/>
          </a:xfrm>
          <a:prstGeom prst="rect">
            <a:avLst/>
          </a:prstGeom>
        </p:spPr>
        <p:txBody>
          <a:bodyPr wrap="none">
            <a:spAutoFit/>
          </a:bodyPr>
          <a:lstStyle/>
          <a:p>
            <a:r>
              <a:rPr lang="fr-FR" sz="2800" dirty="0" smtClean="0">
                <a:solidFill>
                  <a:srgbClr val="C00000"/>
                </a:solidFill>
                <a:latin typeface="Roboto" panose="02000000000000000000" pitchFamily="2" charset="0"/>
                <a:ea typeface="Roboto" panose="02000000000000000000" pitchFamily="2" charset="0"/>
              </a:rPr>
              <a:t>Budget prévisionnel Ligue 2017 /2018</a:t>
            </a:r>
            <a:endParaRPr lang="fr-FR" sz="2800" dirty="0">
              <a:solidFill>
                <a:srgbClr val="C00000"/>
              </a:solidFill>
              <a:latin typeface="Roboto" panose="02000000000000000000" pitchFamily="2" charset="0"/>
              <a:ea typeface="Roboto" panose="02000000000000000000" pitchFamily="2" charset="0"/>
            </a:endParaRPr>
          </a:p>
        </p:txBody>
      </p:sp>
      <p:pic>
        <p:nvPicPr>
          <p:cNvPr id="3" name="Image 2"/>
          <p:cNvPicPr>
            <a:picLocks noChangeAspect="1"/>
          </p:cNvPicPr>
          <p:nvPr/>
        </p:nvPicPr>
        <p:blipFill>
          <a:blip r:embed="rId4" cstate="print"/>
          <a:stretch>
            <a:fillRect/>
          </a:stretch>
        </p:blipFill>
        <p:spPr>
          <a:xfrm>
            <a:off x="3257647" y="1716793"/>
            <a:ext cx="8120500" cy="2255132"/>
          </a:xfrm>
          <a:prstGeom prst="rect">
            <a:avLst/>
          </a:prstGeom>
        </p:spPr>
      </p:pic>
    </p:spTree>
    <p:extLst>
      <p:ext uri="{BB962C8B-B14F-4D97-AF65-F5344CB8AC3E}">
        <p14:creationId xmlns:p14="http://schemas.microsoft.com/office/powerpoint/2010/main" xmlns="" val="247454721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5972175" y="1468573"/>
            <a:ext cx="5718521" cy="30027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8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LA COMMISSION DES FINANCES ET DU BUDGET (Vote)</a:t>
            </a:r>
          </a:p>
          <a:p>
            <a:pPr algn="ctr">
              <a:lnSpc>
                <a:spcPct val="107000"/>
              </a:lnSpc>
            </a:pPr>
            <a:endParaRPr lang="fr-FR" sz="32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r>
              <a:rPr lang="fr-FR" sz="32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Thierry SZKARADEK</a:t>
            </a:r>
          </a:p>
          <a:p>
            <a:pPr algn="r">
              <a:lnSpc>
                <a:spcPct val="107000"/>
              </a:lnSpc>
            </a:pPr>
            <a:r>
              <a:rPr lang="fr-FR" sz="32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Président de la commission </a:t>
            </a:r>
            <a:endParaRPr lang="fr-FR" sz="3200" i="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986837" y="5757863"/>
            <a:ext cx="2957514" cy="957262"/>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xmlns="" val="0"/>
              </a:ext>
            </a:extLst>
          </a:blip>
          <a:srcRect l="17943" t="24892" r="26261" b="45238"/>
          <a:stretch/>
        </p:blipFill>
        <p:spPr>
          <a:xfrm>
            <a:off x="3411191" y="1580001"/>
            <a:ext cx="2560984" cy="2437350"/>
          </a:xfrm>
          <a:prstGeom prst="rect">
            <a:avLst/>
          </a:prstGeom>
          <a:ln>
            <a:noFill/>
          </a:ln>
          <a:effectLst>
            <a:softEdge rad="112500"/>
          </a:effectLst>
        </p:spPr>
      </p:pic>
    </p:spTree>
    <p:extLst>
      <p:ext uri="{BB962C8B-B14F-4D97-AF65-F5344CB8AC3E}">
        <p14:creationId xmlns:p14="http://schemas.microsoft.com/office/powerpoint/2010/main" xmlns="" val="361884987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8" name="Zone de texte 2"/>
          <p:cNvSpPr txBox="1">
            <a:spLocks noChangeArrowheads="1"/>
          </p:cNvSpPr>
          <p:nvPr/>
        </p:nvSpPr>
        <p:spPr bwMode="auto">
          <a:xfrm>
            <a:off x="3310890" y="571182"/>
            <a:ext cx="8084820" cy="2094163"/>
          </a:xfrm>
          <a:prstGeom prst="rect">
            <a:avLst/>
          </a:prstGeom>
          <a:solidFill>
            <a:srgbClr val="FFFFFF"/>
          </a:solidFill>
          <a:ln w="9525">
            <a:solidFill>
              <a:srgbClr val="AB2B25"/>
            </a:solidFill>
            <a:miter lim="800000"/>
            <a:headEnd/>
            <a:tailEnd/>
          </a:ln>
        </p:spPr>
        <p:txBody>
          <a:bodyPr rot="0" vert="horz" wrap="square" lIns="91440" tIns="45720" rIns="91440" bIns="45720" anchor="t" anchorCtr="0">
            <a:spAutoFit/>
          </a:bodyPr>
          <a:lstStyle/>
          <a:p>
            <a:pPr>
              <a:lnSpc>
                <a:spcPct val="107000"/>
              </a:lnSpc>
              <a:spcAft>
                <a:spcPts val="800"/>
              </a:spcAft>
            </a:pPr>
            <a:r>
              <a:rPr lang="fr-FR"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Ce qui a été mené  depuis le 25 Février :</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0"/>
              </a:spcAft>
              <a:buFont typeface="Wingdings" panose="05000000000000000000" pitchFamily="2" charset="2"/>
              <a:buChar char="q"/>
            </a:pP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Identification des missions de la commission  une commission nouvelle qu’il nécessitait de cadrer dans le fonctionnement de la ligue et de ses instances,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0"/>
              </a:spcAft>
              <a:buFont typeface="Wingdings" panose="05000000000000000000" pitchFamily="2" charset="2"/>
              <a:buChar char="q"/>
            </a:pP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Définition des objectifs et réflexion sur les outils possibles à développer (tableaux de bord),</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0"/>
              </a:spcAft>
              <a:buFont typeface="Wingdings" panose="05000000000000000000" pitchFamily="2" charset="2"/>
              <a:buChar char="q"/>
            </a:pP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Construction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0"/>
              </a:spcAft>
              <a:buFont typeface="Wingdings" panose="05000000000000000000" pitchFamily="2" charset="2"/>
              <a:buChar char="q"/>
            </a:pP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Réunions de travail et d’échange avec le Jean Bernard (trésorier de la </a:t>
            </a:r>
            <a:r>
              <a:rPr lang="fr-FR" sz="1400" dirty="0" err="1">
                <a:solidFill>
                  <a:srgbClr val="213B5E"/>
                </a:solidFill>
                <a:effectLst/>
                <a:latin typeface="Roboto" panose="02000000000000000000" pitchFamily="2" charset="0"/>
                <a:ea typeface="Calibri" panose="020F0502020204030204" pitchFamily="34" charset="0"/>
                <a:cs typeface="Times New Roman" panose="02020603050405020304" pitchFamily="18" charset="0"/>
              </a:rPr>
              <a:t>LdHDF</a:t>
            </a: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 et Fabienne (trésorière Adjointe),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Wingdings" panose="05000000000000000000" pitchFamily="2" charset="2"/>
              <a:buChar char="q"/>
            </a:pP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Construction de la commission : identification et intégration des membres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2"/>
          <p:cNvSpPr txBox="1">
            <a:spLocks noChangeArrowheads="1"/>
          </p:cNvSpPr>
          <p:nvPr/>
        </p:nvSpPr>
        <p:spPr bwMode="auto">
          <a:xfrm>
            <a:off x="3310890" y="3611729"/>
            <a:ext cx="8084820" cy="1633139"/>
          </a:xfrm>
          <a:prstGeom prst="rect">
            <a:avLst/>
          </a:prstGeom>
          <a:solidFill>
            <a:srgbClr val="FFFFFF"/>
          </a:solidFill>
          <a:ln w="9525">
            <a:solidFill>
              <a:srgbClr val="AB2B25"/>
            </a:solidFill>
            <a:miter lim="800000"/>
            <a:headEnd/>
            <a:tailEnd/>
          </a:ln>
        </p:spPr>
        <p:txBody>
          <a:bodyPr rot="0" vert="horz" wrap="square" lIns="91440" tIns="45720" rIns="91440" bIns="45720" anchor="t" anchorCtr="0">
            <a:spAutoFit/>
          </a:bodyPr>
          <a:lstStyle/>
          <a:p>
            <a:pPr>
              <a:lnSpc>
                <a:spcPct val="107000"/>
              </a:lnSpc>
              <a:spcAft>
                <a:spcPts val="800"/>
              </a:spcAft>
            </a:pPr>
            <a:r>
              <a:rPr lang="fr-FR"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Ce qui est à engager dans les prochains mois :</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0"/>
              </a:spcAft>
              <a:buFont typeface="Wingdings" panose="05000000000000000000" pitchFamily="2" charset="2"/>
              <a:buChar char="q"/>
            </a:pP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Finaliser la construction de la commission et son mode de fonctionnement  (rythme des instances)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0"/>
              </a:spcAft>
              <a:buFont typeface="Wingdings" panose="05000000000000000000" pitchFamily="2" charset="2"/>
              <a:buChar char="q"/>
            </a:pP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Identifier les tableaux de bord  prévisionnels pour l’exercice à venir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0"/>
              </a:spcAft>
              <a:buFont typeface="Wingdings" panose="05000000000000000000" pitchFamily="2" charset="2"/>
              <a:buChar char="q"/>
            </a:pP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Mettre en place le processus de suivi et d’arbitrage,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Wingdings" panose="05000000000000000000" pitchFamily="2" charset="2"/>
              <a:buChar char="q"/>
            </a:pP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Être au service des commissions et des besoins Ligue pour toute demande liée au budget.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34107"/>
            <a:ext cx="3286126" cy="1114290"/>
          </a:xfrm>
          <a:prstGeom prst="rect">
            <a:avLst/>
          </a:prstGeom>
        </p:spPr>
      </p:pic>
    </p:spTree>
    <p:extLst>
      <p:ext uri="{BB962C8B-B14F-4D97-AF65-F5344CB8AC3E}">
        <p14:creationId xmlns:p14="http://schemas.microsoft.com/office/powerpoint/2010/main" xmlns="" val="1551657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5572124" y="383215"/>
            <a:ext cx="6386513" cy="3002727"/>
          </a:xfrm>
          <a:prstGeom prst="rect">
            <a:avLst/>
          </a:prstGeom>
          <a:noFill/>
          <a:ln w="9525">
            <a:noFill/>
            <a:miter lim="800000"/>
            <a:headEnd/>
            <a:tailEnd/>
          </a:ln>
        </p:spPr>
        <p:txBody>
          <a:bodyPr rot="0" vert="horz" wrap="square" lIns="91440" tIns="45720" rIns="91440" bIns="45720" anchor="t" anchorCtr="0">
            <a:noAutofit/>
          </a:bodyPr>
          <a:lstStyle/>
          <a:p>
            <a:pPr algn="ctr"/>
            <a:r>
              <a:rPr lang="fr-FR" sz="48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LA COMMISSION D’ORGANISATION DES COMPETITIONS (vote)</a:t>
            </a:r>
          </a:p>
          <a:p>
            <a:pPr algn="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r>
              <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Véronique CARRIERE</a:t>
            </a:r>
          </a:p>
          <a:p>
            <a:pPr algn="r"/>
            <a:r>
              <a:rPr lang="fr-FR" sz="32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Présidente de la commission</a:t>
            </a:r>
          </a:p>
          <a:p>
            <a:pPr algn="r"/>
            <a:r>
              <a:rPr lang="fr-FR" sz="28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5700000.coc@ffhandball.net</a:t>
            </a: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386193"/>
            <a:ext cx="3286126" cy="1114290"/>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xmlns="" val="0"/>
              </a:ext>
            </a:extLst>
          </a:blip>
          <a:srcRect l="22176" t="24459" r="25491" b="39394"/>
          <a:stretch/>
        </p:blipFill>
        <p:spPr>
          <a:xfrm>
            <a:off x="3200401" y="731600"/>
            <a:ext cx="2528886" cy="3105324"/>
          </a:xfrm>
          <a:prstGeom prst="rect">
            <a:avLst/>
          </a:prstGeom>
          <a:ln>
            <a:noFill/>
          </a:ln>
          <a:effectLst>
            <a:softEdge rad="112500"/>
          </a:effectLst>
        </p:spPr>
      </p:pic>
    </p:spTree>
    <p:extLst>
      <p:ext uri="{BB962C8B-B14F-4D97-AF65-F5344CB8AC3E}">
        <p14:creationId xmlns:p14="http://schemas.microsoft.com/office/powerpoint/2010/main" xmlns="" val="105314553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9" name="Zone de texte 2"/>
          <p:cNvSpPr txBox="1">
            <a:spLocks noChangeArrowheads="1"/>
          </p:cNvSpPr>
          <p:nvPr/>
        </p:nvSpPr>
        <p:spPr bwMode="auto">
          <a:xfrm>
            <a:off x="3304857" y="607419"/>
            <a:ext cx="8611235" cy="5267960"/>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LE CHAMPIONNAT REGIONAL MOINS DE 15/18 ANS</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spcAft>
                <a:spcPts val="0"/>
              </a:spcAft>
              <a:tabLst>
                <a:tab pos="457200" algn="l"/>
              </a:tabLs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Construire un « parcours » qui incite à travailler dans les clubs. « Valoriser le travail sur la durée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spcAft>
                <a:spcPts val="0"/>
              </a:spcAft>
              <a:tabLst>
                <a:tab pos="457200" algn="l"/>
              </a:tabLs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Construire un  « parcours » qui permet de ne pas « perdre de temps ».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spcAft>
                <a:spcPts val="0"/>
              </a:spcAft>
              <a:tabLst>
                <a:tab pos="457200" algn="l"/>
              </a:tabLs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Construire un « parcours » qui ne soit pas trop fermé.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spcAft>
                <a:spcPts val="0"/>
              </a:spcAft>
              <a:tabLst>
                <a:tab pos="457200" algn="l"/>
              </a:tabLs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Construire un "parcours" qui permet d'associer temps de détection / temps de compétition sur ces catégories où l'on retrouve les compétitions de détection fédérales.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spcAft>
                <a:spcPts val="0"/>
              </a:spcAft>
              <a:tabLst>
                <a:tab pos="457200" algn="l"/>
              </a:tabLs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Construire un « parcours » qui propose la compétition du meilleur niveau possible en regroupant les équipes par niveau et pas par géographie.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Pour prendre en compte la volatilité des effectifs jeunes, un Brassage annuel des équipes paraît nécessaire pour organiser les niveaux de pratique.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Nous proposons un fonctionnement en tournois successifs étalés jusqu'aux vacances de la Toussaint qui permet un </a:t>
            </a:r>
            <a:r>
              <a:rPr lang="fr-FR" sz="1100" dirty="0" err="1">
                <a:solidFill>
                  <a:srgbClr val="002060"/>
                </a:solidFill>
                <a:effectLst/>
                <a:latin typeface="Roboto" panose="02000000000000000000" pitchFamily="2" charset="0"/>
                <a:ea typeface="Calibri" panose="020F0502020204030204" pitchFamily="34" charset="0"/>
                <a:cs typeface="Times New Roman" panose="02020603050405020304" pitchFamily="18" charset="0"/>
              </a:rPr>
              <a:t>Ranking</a:t>
            </a: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de 1 à 25 en faisant se rencontrer toutes les équipes.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Afin de faciliter cette organisation, de valoriser le travail dans la continuité et de ne pas trop fermer le système, l'accès aux tournois sera restreint aux:</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SAISON 2017/2018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357630" indent="-228600"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Equipes déjà en compétition régionale  -15/-18 NPC -14/-16 PIC la saison N-1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357630" indent="-228600"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Un ayant droit par département pour les TQR -15 NPC -14 PIC</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357630" indent="-228600"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Un ayant droit par département pour les TQR -18 NPC -16 PIC</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SAISON 2018/2019</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358265" indent="-228600"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Equipe déjà en compétition régionale -15/-18 la saison N-1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358265" indent="-228600"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Un ayant droit par département pour les TQR -15</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358265" indent="-228600"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Un ayant droit par département pour les TQR -18</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fr-FR" sz="1100" b="1" dirty="0">
                <a:solidFill>
                  <a:srgbClr val="E83E36"/>
                </a:solidFill>
                <a:effectLst/>
                <a:latin typeface="Roboto" panose="02000000000000000000" pitchFamily="2" charset="0"/>
                <a:ea typeface="Calibri" panose="020F0502020204030204" pitchFamily="34" charset="0"/>
                <a:cs typeface="Times New Roman" panose="02020603050405020304" pitchFamily="18" charset="0"/>
              </a:rPr>
              <a:t>Au  niveau départemental, nous proposons que soit organisée une phase similaire sous la forme de brassages départementaux qui permettrait après les vacances de la toussaint de positionner les équipes sur des compétitions de niveaux + finalités.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68512469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5" name="Zone de texte 2"/>
          <p:cNvSpPr txBox="1">
            <a:spLocks noChangeArrowheads="1"/>
          </p:cNvSpPr>
          <p:nvPr/>
        </p:nvSpPr>
        <p:spPr bwMode="auto">
          <a:xfrm>
            <a:off x="3118802" y="145732"/>
            <a:ext cx="8515985" cy="1937385"/>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effectLst/>
                <a:latin typeface="Roboto" panose="02000000000000000000" pitchFamily="2" charset="0"/>
                <a:ea typeface="Calibri" panose="020F0502020204030204" pitchFamily="34" charset="0"/>
                <a:cs typeface="Times New Roman" panose="02020603050405020304" pitchFamily="18" charset="0"/>
              </a:rPr>
              <a:t> </a:t>
            </a: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LES AYANT DROITS</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tabLst>
                <a:tab pos="457200" algn="l"/>
              </a:tabLst>
            </a:pPr>
            <a:r>
              <a:rPr lang="fr-FR" sz="11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Ils sont proposés par le BD de leur comité à la COC Territoriale à partir d’un choix restreint à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nSpc>
                <a:spcPct val="107000"/>
              </a:lnSpc>
              <a:spcAft>
                <a:spcPts val="0"/>
              </a:spcAft>
            </a:pPr>
            <a:r>
              <a:rPr lang="fr-FR" sz="11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L’équipe championne départementale de la catégorie d’âge inférieure,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nSpc>
                <a:spcPct val="107000"/>
              </a:lnSpc>
              <a:spcAft>
                <a:spcPts val="0"/>
              </a:spcAft>
            </a:pPr>
            <a:r>
              <a:rPr lang="fr-FR" sz="11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L’équipe championne départementale de la même catégorie d’âge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nSpc>
                <a:spcPct val="107000"/>
              </a:lnSpc>
              <a:spcAft>
                <a:spcPts val="0"/>
              </a:spcAft>
            </a:pPr>
            <a:r>
              <a:rPr lang="fr-FR" sz="11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L’équipe qui devrait descendre de la poule honneur quand il y en a,</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nSpc>
                <a:spcPct val="107000"/>
              </a:lnSpc>
              <a:spcAft>
                <a:spcPts val="0"/>
              </a:spcAft>
            </a:pPr>
            <a:r>
              <a:rPr lang="fr-FR" sz="11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Une convention entre club.</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nSpc>
                <a:spcPct val="107000"/>
              </a:lnSpc>
              <a:spcAft>
                <a:spcPts val="0"/>
              </a:spcAft>
            </a:pPr>
            <a:r>
              <a:rPr lang="fr-FR" sz="11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En cas de cession d’une entente régionale à l’un des clubs partenaire de l’entente qui n’était pas le club porteur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tabLst>
                <a:tab pos="457200" algn="l"/>
              </a:tabLst>
            </a:pPr>
            <a:r>
              <a:rPr lang="fr-FR" sz="11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Chaque comité est libre de déterminer les modalités de choix de l’« ayant droit » (dossier; match d’appui;  …</a:t>
            </a:r>
            <a:r>
              <a:rPr lang="fr-FR" sz="1100" kern="1200" dirty="0" err="1">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etc</a:t>
            </a:r>
            <a:r>
              <a:rPr lang="fr-FR" sz="11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 de texte 2"/>
          <p:cNvSpPr txBox="1">
            <a:spLocks noChangeArrowheads="1"/>
          </p:cNvSpPr>
          <p:nvPr/>
        </p:nvSpPr>
        <p:spPr bwMode="auto">
          <a:xfrm>
            <a:off x="3187699" y="2873912"/>
            <a:ext cx="4189095" cy="1978660"/>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LA FORMULE MASCULINE </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200" dirty="0">
                <a:solidFill>
                  <a:srgbClr val="002060"/>
                </a:solidFill>
                <a:effectLst/>
                <a:latin typeface="Roboto" panose="02000000000000000000" pitchFamily="2" charset="0"/>
                <a:ea typeface="Times New Roman" panose="02020603050405020304" pitchFamily="18" charset="0"/>
              </a:rPr>
              <a:t>Un championnat linéaire sur l'année regroupant par niveau les 20 meilleures issues du </a:t>
            </a:r>
            <a:r>
              <a:rPr lang="fr-FR" sz="1200" dirty="0" err="1">
                <a:solidFill>
                  <a:srgbClr val="002060"/>
                </a:solidFill>
                <a:effectLst/>
                <a:latin typeface="Roboto" panose="02000000000000000000" pitchFamily="2" charset="0"/>
                <a:ea typeface="Times New Roman" panose="02020603050405020304" pitchFamily="18" charset="0"/>
              </a:rPr>
              <a:t>Ranking</a:t>
            </a:r>
            <a:r>
              <a:rPr lang="fr-FR" sz="1200" dirty="0">
                <a:solidFill>
                  <a:srgbClr val="002060"/>
                </a:solidFill>
                <a:effectLst/>
                <a:latin typeface="Roboto" panose="02000000000000000000" pitchFamily="2"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solidFill>
                  <a:srgbClr val="002060"/>
                </a:solidFill>
                <a:effectLst/>
                <a:latin typeface="Roboto" panose="02000000000000000000" pitchFamily="2"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solidFill>
                  <a:srgbClr val="002060"/>
                </a:solidFill>
                <a:effectLst/>
                <a:latin typeface="Roboto" panose="02000000000000000000" pitchFamily="2" charset="0"/>
                <a:ea typeface="Times New Roman" panose="02020603050405020304" pitchFamily="18" charset="0"/>
              </a:rPr>
              <a:t>		2 poules de 10 :</a:t>
            </a:r>
            <a:endParaRPr lang="fr-FR" sz="1200" dirty="0">
              <a:effectLst/>
              <a:latin typeface="Times New Roman" panose="02020603050405020304" pitchFamily="18" charset="0"/>
              <a:ea typeface="Times New Roman" panose="02020603050405020304" pitchFamily="18" charset="0"/>
            </a:endParaRPr>
          </a:p>
          <a:p>
            <a:pPr marL="1170305" indent="-179705">
              <a:lnSpc>
                <a:spcPct val="107000"/>
              </a:lnSpc>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niveau Honneur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70305" indent="-179705">
              <a:lnSpc>
                <a:spcPct val="107000"/>
              </a:lnSpc>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niveau Excellence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200" b="1" dirty="0">
                <a:solidFill>
                  <a:srgbClr val="E83E36"/>
                </a:solidFill>
                <a:effectLst/>
                <a:latin typeface="Roboto" panose="02000000000000000000" pitchFamily="2"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ctr">
              <a:spcAft>
                <a:spcPts val="0"/>
              </a:spcAft>
            </a:pPr>
            <a:r>
              <a:rPr lang="fr-FR" sz="1200" b="1" dirty="0">
                <a:solidFill>
                  <a:srgbClr val="E83E36"/>
                </a:solidFill>
                <a:effectLst/>
                <a:latin typeface="Roboto" panose="02000000000000000000" pitchFamily="2" charset="0"/>
                <a:ea typeface="Times New Roman" panose="02020603050405020304" pitchFamily="18" charset="0"/>
              </a:rPr>
              <a:t>Proposition de mise en place de péréquations</a:t>
            </a:r>
            <a:endParaRPr lang="fr-FR" sz="1200" dirty="0">
              <a:effectLst/>
              <a:latin typeface="Times New Roman" panose="02020603050405020304" pitchFamily="18" charset="0"/>
              <a:ea typeface="Times New Roman" panose="02020603050405020304" pitchFamily="18" charset="0"/>
            </a:endParaRPr>
          </a:p>
        </p:txBody>
      </p:sp>
      <p:sp>
        <p:nvSpPr>
          <p:cNvPr id="10" name="Zone de texte 2"/>
          <p:cNvSpPr txBox="1">
            <a:spLocks noChangeArrowheads="1"/>
          </p:cNvSpPr>
          <p:nvPr/>
        </p:nvSpPr>
        <p:spPr bwMode="auto">
          <a:xfrm>
            <a:off x="7445692" y="2873912"/>
            <a:ext cx="4189095" cy="1978660"/>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LA FORMULE FEMININE</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200" dirty="0">
                <a:solidFill>
                  <a:srgbClr val="002060"/>
                </a:solidFill>
                <a:effectLst/>
                <a:latin typeface="Roboto" panose="02000000000000000000" pitchFamily="2" charset="0"/>
                <a:ea typeface="Times New Roman" panose="02020603050405020304" pitchFamily="18" charset="0"/>
              </a:rPr>
              <a:t>Un championnat linéaire sur l'année regroupant par niveau les 16 meilleures issues du </a:t>
            </a:r>
            <a:r>
              <a:rPr lang="fr-FR" sz="1200" dirty="0" err="1">
                <a:solidFill>
                  <a:srgbClr val="002060"/>
                </a:solidFill>
                <a:effectLst/>
                <a:latin typeface="Roboto" panose="02000000000000000000" pitchFamily="2" charset="0"/>
                <a:ea typeface="Times New Roman" panose="02020603050405020304" pitchFamily="18" charset="0"/>
              </a:rPr>
              <a:t>Ranking</a:t>
            </a:r>
            <a:r>
              <a:rPr lang="fr-FR" sz="1200" dirty="0">
                <a:solidFill>
                  <a:srgbClr val="002060"/>
                </a:solidFill>
                <a:effectLst/>
                <a:latin typeface="Roboto" panose="02000000000000000000" pitchFamily="2"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solidFill>
                  <a:srgbClr val="002060"/>
                </a:solidFill>
                <a:effectLst/>
                <a:latin typeface="Roboto" panose="02000000000000000000" pitchFamily="2"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spcAft>
                <a:spcPts val="0"/>
              </a:spcAft>
            </a:pPr>
            <a:r>
              <a:rPr lang="fr-FR" sz="1200" dirty="0">
                <a:solidFill>
                  <a:srgbClr val="002060"/>
                </a:solidFill>
                <a:effectLst/>
                <a:latin typeface="Roboto" panose="02000000000000000000" pitchFamily="2" charset="0"/>
                <a:ea typeface="Times New Roman" panose="02020603050405020304" pitchFamily="18" charset="0"/>
              </a:rPr>
              <a:t>		2 poules de 8 :</a:t>
            </a:r>
            <a:endParaRPr lang="fr-FR" sz="1200" dirty="0">
              <a:effectLst/>
              <a:latin typeface="Times New Roman" panose="02020603050405020304" pitchFamily="18" charset="0"/>
              <a:ea typeface="Times New Roman" panose="02020603050405020304" pitchFamily="18" charset="0"/>
            </a:endParaRPr>
          </a:p>
          <a:p>
            <a:pPr marL="1170305" indent="-179705">
              <a:lnSpc>
                <a:spcPct val="107000"/>
              </a:lnSpc>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niveau Honneur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1170305" indent="-179705">
              <a:lnSpc>
                <a:spcPct val="107000"/>
              </a:lnSpc>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niveau Excellence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200" b="1" dirty="0">
                <a:solidFill>
                  <a:srgbClr val="E83E36"/>
                </a:solidFill>
                <a:effectLst/>
                <a:latin typeface="Roboto" panose="02000000000000000000" pitchFamily="2" charset="0"/>
                <a:ea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a:p>
            <a:pPr algn="ctr">
              <a:spcAft>
                <a:spcPts val="0"/>
              </a:spcAft>
            </a:pPr>
            <a:r>
              <a:rPr lang="fr-FR" sz="1200" b="1" dirty="0">
                <a:solidFill>
                  <a:srgbClr val="E83E36"/>
                </a:solidFill>
                <a:effectLst/>
                <a:latin typeface="Roboto" panose="02000000000000000000" pitchFamily="2" charset="0"/>
                <a:ea typeface="Times New Roman" panose="02020603050405020304" pitchFamily="18" charset="0"/>
              </a:rPr>
              <a:t>Proposition de mise en place de péréquations</a:t>
            </a:r>
            <a:endParaRPr lang="fr-F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21952285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9" name="Zone de texte 2"/>
          <p:cNvSpPr txBox="1">
            <a:spLocks noChangeArrowheads="1"/>
          </p:cNvSpPr>
          <p:nvPr/>
        </p:nvSpPr>
        <p:spPr bwMode="auto">
          <a:xfrm>
            <a:off x="3529014" y="354011"/>
            <a:ext cx="4598035" cy="3032127"/>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6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LA TRANSITION EN FEMININE</a:t>
            </a:r>
            <a:endParaRPr lang="fr-F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200" kern="1200" dirty="0">
                <a:solidFill>
                  <a:srgbClr val="E83E36"/>
                </a:solidFill>
                <a:effectLst/>
                <a:latin typeface="Roboto" panose="02000000000000000000" pitchFamily="2" charset="0"/>
                <a:ea typeface="Times New Roman" panose="02020603050405020304" pitchFamily="18" charset="0"/>
                <a:cs typeface="Times New Roman" panose="02020603050405020304" pitchFamily="18" charset="0"/>
              </a:rPr>
              <a:t>POUR LA PREMIERE ANNEE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gn="just">
              <a:lnSpc>
                <a:spcPct val="107000"/>
              </a:lnSpc>
              <a:spcAft>
                <a:spcPts val="0"/>
              </a:spcAft>
            </a:pPr>
            <a:r>
              <a:rPr lang="fr-FR" sz="1200" b="1"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20 équipes en TQR -18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914400" algn="just">
              <a:lnSpc>
                <a:spcPct val="107000"/>
              </a:lnSpc>
              <a:spcAft>
                <a:spcPts val="0"/>
              </a:spcAf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11 en région ex-NPC (6 poule Excellence / 5 poule Honneur,) 4 en région ex-Picardie, 5 ayants droits départementaux.</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gn="just">
              <a:lnSpc>
                <a:spcPct val="107000"/>
              </a:lnSpc>
              <a:spcAft>
                <a:spcPts val="0"/>
              </a:spcAft>
            </a:pPr>
            <a:r>
              <a:rPr lang="fr-FR" sz="1200" b="1"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25 équipes en TQR -15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914400" algn="just">
              <a:lnSpc>
                <a:spcPct val="107000"/>
              </a:lnSpc>
              <a:spcAft>
                <a:spcPts val="0"/>
              </a:spcAf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12 en région ex-NPC, 8 en région ex-Picardie, 5 ayants droits départementaux.</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200" kern="1200" dirty="0">
                <a:solidFill>
                  <a:srgbClr val="E83E36"/>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200" kern="1200" dirty="0">
                <a:solidFill>
                  <a:srgbClr val="E83E36"/>
                </a:solidFill>
                <a:effectLst/>
                <a:latin typeface="Roboto" panose="02000000000000000000" pitchFamily="2" charset="0"/>
                <a:ea typeface="Times New Roman" panose="02020603050405020304" pitchFamily="18" charset="0"/>
                <a:cs typeface="Times New Roman" panose="02020603050405020304" pitchFamily="18" charset="0"/>
              </a:rPr>
              <a:t>POUR LES ANNEES SUIVANTES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gn="just">
              <a:lnSpc>
                <a:spcPct val="107000"/>
              </a:lnSpc>
              <a:spcAft>
                <a:spcPts val="0"/>
              </a:spcAft>
            </a:pPr>
            <a:r>
              <a:rPr lang="fr-FR" sz="1200" b="1"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20 équipes en TQR -15 /-18, le dernier de la </a:t>
            </a:r>
            <a:r>
              <a:rPr lang="fr-FR" sz="1200" b="1" kern="1200" dirty="0" smtClean="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poule Honneur </a:t>
            </a:r>
            <a:r>
              <a:rPr lang="fr-FR" sz="1200" b="1"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étant rétrogradé en département (16-1) et les 5 ayant droits départementaux.</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à coins arrondis 10"/>
          <p:cNvSpPr>
            <a:spLocks noChangeArrowheads="1"/>
          </p:cNvSpPr>
          <p:nvPr/>
        </p:nvSpPr>
        <p:spPr bwMode="auto">
          <a:xfrm>
            <a:off x="4529140" y="3727491"/>
            <a:ext cx="1760220" cy="313690"/>
          </a:xfrm>
          <a:prstGeom prst="roundRect">
            <a:avLst/>
          </a:prstGeom>
          <a:solidFill>
            <a:srgbClr val="002060"/>
          </a:solidFill>
          <a:ln w="28575">
            <a:solidFill>
              <a:srgbClr val="17365D"/>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fr-FR" sz="1200" b="1" dirty="0">
                <a:solidFill>
                  <a:srgbClr val="FFFFFF"/>
                </a:solidFill>
                <a:effectLst/>
                <a:latin typeface="Roboto" panose="02000000000000000000" pitchFamily="2" charset="0"/>
                <a:ea typeface="Calibri" panose="020F0502020204030204" pitchFamily="34" charset="0"/>
                <a:cs typeface="Times New Roman" panose="02020603050405020304" pitchFamily="18" charset="0"/>
              </a:rPr>
              <a:t>TQR à 20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3003" y="4208767"/>
            <a:ext cx="3423920" cy="2548890"/>
          </a:xfrm>
          <a:prstGeom prst="rect">
            <a:avLst/>
          </a:prstGeom>
          <a:noFill/>
          <a:ln>
            <a:noFill/>
          </a:ln>
          <a:extLst/>
        </p:spPr>
      </p:pic>
      <p:sp>
        <p:nvSpPr>
          <p:cNvPr id="13" name="Rectangle à coins arrondis 12"/>
          <p:cNvSpPr>
            <a:spLocks noChangeArrowheads="1"/>
          </p:cNvSpPr>
          <p:nvPr/>
        </p:nvSpPr>
        <p:spPr bwMode="auto">
          <a:xfrm>
            <a:off x="8891589" y="3727491"/>
            <a:ext cx="1760220" cy="313690"/>
          </a:xfrm>
          <a:prstGeom prst="roundRect">
            <a:avLst/>
          </a:prstGeom>
          <a:solidFill>
            <a:srgbClr val="002060"/>
          </a:solidFill>
          <a:ln w="28575">
            <a:solidFill>
              <a:srgbClr val="17365D"/>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fr-FR" sz="1200" b="1">
                <a:solidFill>
                  <a:srgbClr val="FFFFFF"/>
                </a:solidFill>
                <a:effectLst/>
                <a:latin typeface="Roboto" panose="02000000000000000000" pitchFamily="2" charset="0"/>
                <a:ea typeface="Calibri" panose="020F0502020204030204" pitchFamily="34" charset="0"/>
                <a:cs typeface="Times New Roman" panose="02020603050405020304" pitchFamily="18" charset="0"/>
              </a:rPr>
              <a:t>TQR à 25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3"/>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84174" y="4208767"/>
            <a:ext cx="3917950" cy="2457450"/>
          </a:xfrm>
          <a:prstGeom prst="rect">
            <a:avLst/>
          </a:prstGeom>
          <a:noFill/>
          <a:ln>
            <a:noFill/>
          </a:ln>
          <a:extLst/>
        </p:spPr>
      </p:pic>
      <p:sp>
        <p:nvSpPr>
          <p:cNvPr id="15" name="Zone de texte 2"/>
          <p:cNvSpPr txBox="1">
            <a:spLocks noChangeArrowheads="1"/>
          </p:cNvSpPr>
          <p:nvPr/>
        </p:nvSpPr>
        <p:spPr bwMode="auto">
          <a:xfrm>
            <a:off x="8372475" y="354011"/>
            <a:ext cx="3672524" cy="3205894"/>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6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a:t>
            </a:r>
            <a:r>
              <a:rPr lang="fr-FR"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AJUSTEMENT DES TQR à 20/25</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fr-FR" sz="14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Afin que les TQR soient toujours organisés sur la base de 25 équipes, et ainsi pouvoir répondre aux différents cas de figures pouvant se produire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685800" indent="-228600" algn="just">
              <a:lnSpc>
                <a:spcPct val="107000"/>
              </a:lnSpc>
              <a:spcAft>
                <a:spcPts val="0"/>
              </a:spcAft>
            </a:pPr>
            <a:r>
              <a:rPr lang="fr-FR" sz="14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Ajustement en fonction du nombre d’équipes en -18 Nat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kern="1200" dirty="0">
                <a:solidFill>
                  <a:srgbClr val="FF0000"/>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kern="1200" dirty="0">
                <a:solidFill>
                  <a:srgbClr val="FF0000"/>
                </a:solidFill>
                <a:effectLst/>
                <a:latin typeface="Roboto" panose="02000000000000000000" pitchFamily="2" charset="0"/>
                <a:ea typeface="Times New Roman" panose="02020603050405020304" pitchFamily="18" charset="0"/>
                <a:cs typeface="Times New Roman" panose="02020603050405020304" pitchFamily="18" charset="0"/>
              </a:rPr>
              <a:t>L’ajustement se fera à partir du/des derniers de la phase honneur (sur le principe des descentes de N3) pour conserver des TQR à 20/25.</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1629978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sp>
        <p:nvSpPr>
          <p:cNvPr id="15" name="Zone de texte 2"/>
          <p:cNvSpPr txBox="1">
            <a:spLocks noChangeArrowheads="1"/>
          </p:cNvSpPr>
          <p:nvPr/>
        </p:nvSpPr>
        <p:spPr bwMode="auto">
          <a:xfrm>
            <a:off x="2264568" y="170871"/>
            <a:ext cx="10758487" cy="59465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3200" b="1" dirty="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PARCOURS DE </a:t>
            </a:r>
            <a:r>
              <a:rPr lang="fr-FR" sz="3200" b="1" dirty="0" smtClean="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DETECTION HAUTS </a:t>
            </a:r>
            <a:r>
              <a:rPr lang="fr-FR" sz="3200" b="1" dirty="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DE FRANCE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2"/>
          <p:cNvSpPr txBox="1">
            <a:spLocks noChangeArrowheads="1"/>
          </p:cNvSpPr>
          <p:nvPr/>
        </p:nvSpPr>
        <p:spPr bwMode="auto">
          <a:xfrm>
            <a:off x="3228973" y="916347"/>
            <a:ext cx="8829675" cy="2098316"/>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6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ARTICLE 6.3.6 DES REGLEMENTS GENERAUX</a:t>
            </a:r>
            <a:endParaRPr lang="fr-F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spcAft>
                <a:spcPts val="0"/>
              </a:spcAft>
            </a:pP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4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Dans le cadre des projets territoriaux, les ligues et les comités s’engagent à respecter les directives de la DTN concernant le parcours de l’excellence sportive.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4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S’agissant des moyens relatifs à la détection des jeunes joueurs, notamment pour atteindre l’objectif 100% détection sur la tranche d’âge 12 à 14 ans, les comités s’engagent à organiser leurs calendriers sportifs en concertation avec l’équipe technique régionale et en y intégrant des dates réservées pour des opérations de détection et d’évaluation.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solidFill>
                  <a:srgbClr val="E83E36"/>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e 16"/>
          <p:cNvGrpSpPr>
            <a:grpSpLocks/>
          </p:cNvGrpSpPr>
          <p:nvPr/>
        </p:nvGrpSpPr>
        <p:grpSpPr bwMode="auto">
          <a:xfrm>
            <a:off x="5756592" y="3165489"/>
            <a:ext cx="5554344" cy="3054032"/>
            <a:chOff x="-968325" y="2276419"/>
            <a:chExt cx="6713115" cy="3611880"/>
          </a:xfrm>
        </p:grpSpPr>
        <p:sp>
          <p:nvSpPr>
            <p:cNvPr id="19" name="AutoShape 51"/>
            <p:cNvSpPr>
              <a:spLocks noChangeArrowheads="1"/>
            </p:cNvSpPr>
            <p:nvPr/>
          </p:nvSpPr>
          <p:spPr bwMode="auto">
            <a:xfrm>
              <a:off x="-968325" y="3490747"/>
              <a:ext cx="1516010" cy="1303611"/>
            </a:xfrm>
            <a:prstGeom prst="cube">
              <a:avLst>
                <a:gd name="adj" fmla="val 25000"/>
              </a:avLst>
            </a:prstGeom>
            <a:solidFill>
              <a:srgbClr val="C00000"/>
            </a:solidFill>
            <a:ln w="38100">
              <a:solidFill>
                <a:srgbClr val="F2F2F2"/>
              </a:solidFill>
              <a:miter lim="800000"/>
              <a:headEnd/>
              <a:tailEnd/>
            </a:ln>
            <a:effectLst>
              <a:outerShdw dist="28398" dir="3806097" algn="ctr" rotWithShape="0">
                <a:srgbClr val="243F60">
                  <a:alpha val="50000"/>
                </a:srgbClr>
              </a:outerShdw>
            </a:effectLst>
          </p:spPr>
          <p:txBody>
            <a:bodyPr/>
            <a:lstStyle/>
            <a:p>
              <a:pPr algn="ctr" fontAlgn="base">
                <a:spcAft>
                  <a:spcPts val="1000"/>
                </a:spcAft>
              </a:pPr>
              <a:r>
                <a:rPr lang="fr-FR" sz="1200" b="1" kern="1200">
                  <a:solidFill>
                    <a:srgbClr val="FFFFFF"/>
                  </a:solidFill>
                  <a:effectLst/>
                  <a:latin typeface="Roboto" panose="02000000000000000000" pitchFamily="2" charset="0"/>
                  <a:ea typeface="Times New Roman" panose="02020603050405020304" pitchFamily="18" charset="0"/>
                  <a:cs typeface="Arial" panose="020B0604020202020204" pitchFamily="34" charset="0"/>
                </a:rPr>
                <a:t>-13 </a:t>
              </a:r>
              <a:endParaRPr lang="fr-FR" sz="1200">
                <a:effectLst/>
                <a:latin typeface="Times New Roman" panose="02020603050405020304" pitchFamily="18" charset="0"/>
                <a:ea typeface="Times New Roman" panose="02020603050405020304" pitchFamily="18" charset="0"/>
              </a:endParaRPr>
            </a:p>
            <a:p>
              <a:pPr algn="ctr" fontAlgn="base">
                <a:spcAft>
                  <a:spcPts val="1000"/>
                </a:spcAft>
              </a:pPr>
              <a:r>
                <a:rPr lang="fr-FR" sz="1200" b="1" kern="1200">
                  <a:solidFill>
                    <a:srgbClr val="FFFFFF"/>
                  </a:solidFill>
                  <a:effectLst/>
                  <a:latin typeface="Roboto" panose="02000000000000000000" pitchFamily="2" charset="0"/>
                  <a:ea typeface="Times New Roman" panose="02020603050405020304" pitchFamily="18" charset="0"/>
                  <a:cs typeface="Arial" panose="020B0604020202020204" pitchFamily="34" charset="0"/>
                </a:rPr>
                <a:t>2eme année</a:t>
              </a:r>
              <a:endParaRPr lang="fr-FR" sz="1200">
                <a:effectLst/>
                <a:latin typeface="Times New Roman" panose="02020603050405020304" pitchFamily="18" charset="0"/>
                <a:ea typeface="Times New Roman" panose="02020603050405020304" pitchFamily="18" charset="0"/>
              </a:endParaRPr>
            </a:p>
          </p:txBody>
        </p:sp>
        <p:sp>
          <p:nvSpPr>
            <p:cNvPr id="20" name="AutoShape 52"/>
            <p:cNvSpPr>
              <a:spLocks noChangeArrowheads="1"/>
            </p:cNvSpPr>
            <p:nvPr/>
          </p:nvSpPr>
          <p:spPr bwMode="auto">
            <a:xfrm>
              <a:off x="1148476" y="3574651"/>
              <a:ext cx="2670730" cy="1284271"/>
            </a:xfrm>
            <a:prstGeom prst="rightArrowCallout">
              <a:avLst>
                <a:gd name="adj1" fmla="val 25000"/>
                <a:gd name="adj2" fmla="val 25000"/>
                <a:gd name="adj3" fmla="val 59509"/>
                <a:gd name="adj4" fmla="val 66667"/>
              </a:avLst>
            </a:prstGeom>
            <a:solidFill>
              <a:srgbClr val="002060"/>
            </a:solidFill>
            <a:ln w="38100">
              <a:solidFill>
                <a:srgbClr val="F2F2F2"/>
              </a:solidFill>
              <a:miter lim="800000"/>
              <a:headEnd/>
              <a:tailEnd/>
            </a:ln>
            <a:effectLst>
              <a:outerShdw dist="28398" dir="3806097" algn="ctr" rotWithShape="0">
                <a:srgbClr val="243F60">
                  <a:alpha val="50000"/>
                </a:srgbClr>
              </a:outerShdw>
            </a:effectLst>
          </p:spPr>
          <p:txBody>
            <a:bodyPr/>
            <a:lstStyle/>
            <a:p>
              <a:pPr algn="ctr" fontAlgn="base">
                <a:spcAft>
                  <a:spcPts val="1000"/>
                </a:spcAft>
              </a:pPr>
              <a:r>
                <a:rPr lang="fr-FR" sz="14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JOURNEE UNIFIEE</a:t>
              </a:r>
              <a:endParaRPr lang="fr-FR" sz="1200">
                <a:effectLst/>
                <a:latin typeface="Times New Roman" panose="02020603050405020304" pitchFamily="18" charset="0"/>
                <a:ea typeface="Times New Roman" panose="02020603050405020304" pitchFamily="18" charset="0"/>
              </a:endParaRPr>
            </a:p>
            <a:p>
              <a:pPr algn="ctr" fontAlgn="base">
                <a:spcAft>
                  <a:spcPts val="1000"/>
                </a:spcAft>
              </a:pPr>
              <a:r>
                <a:rPr lang="fr-FR" sz="11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MI NOVEMBRE A MI DECEMBRE 2017</a:t>
              </a:r>
              <a:endParaRPr lang="fr-FR" sz="1200">
                <a:effectLst/>
                <a:latin typeface="Times New Roman" panose="02020603050405020304" pitchFamily="18" charset="0"/>
                <a:ea typeface="Times New Roman" panose="02020603050405020304" pitchFamily="18" charset="0"/>
              </a:endParaRPr>
            </a:p>
          </p:txBody>
        </p:sp>
        <p:sp>
          <p:nvSpPr>
            <p:cNvPr id="21" name="Rectangle 20"/>
            <p:cNvSpPr>
              <a:spLocks noChangeArrowheads="1"/>
            </p:cNvSpPr>
            <p:nvPr/>
          </p:nvSpPr>
          <p:spPr bwMode="auto">
            <a:xfrm>
              <a:off x="4068536" y="4941308"/>
              <a:ext cx="1676254" cy="946991"/>
            </a:xfrm>
            <a:prstGeom prst="rect">
              <a:avLst/>
            </a:prstGeom>
            <a:solidFill>
              <a:srgbClr val="002060"/>
            </a:solidFill>
            <a:ln w="38100">
              <a:solidFill>
                <a:srgbClr val="F2F2F2"/>
              </a:solidFill>
              <a:miter lim="800000"/>
              <a:headEnd/>
              <a:tailEnd/>
            </a:ln>
            <a:effectLst>
              <a:outerShdw dist="28398" dir="3806097" algn="ctr" rotWithShape="0">
                <a:srgbClr val="243F60">
                  <a:alpha val="50000"/>
                </a:srgbClr>
              </a:outerShdw>
            </a:effectLst>
          </p:spPr>
          <p:txBody>
            <a:bodyPr/>
            <a:lstStyle/>
            <a:p>
              <a:pPr algn="ctr" fontAlgn="base">
                <a:spcAft>
                  <a:spcPts val="1000"/>
                </a:spcAft>
              </a:pPr>
              <a:r>
                <a:rPr lang="fr-FR" sz="1100" b="1" kern="1200" dirty="0">
                  <a:solidFill>
                    <a:srgbClr val="FFFFFF"/>
                  </a:solidFill>
                  <a:effectLst/>
                  <a:latin typeface="Roboto" panose="02000000000000000000" pitchFamily="2" charset="0"/>
                  <a:ea typeface="Times New Roman" panose="02020603050405020304" pitchFamily="18" charset="0"/>
                  <a:cs typeface="Arial" panose="020B0604020202020204" pitchFamily="34" charset="0"/>
                </a:rPr>
                <a:t>STAGE COMITE N-1</a:t>
              </a:r>
              <a:endParaRPr lang="fr-FR" sz="1200" dirty="0">
                <a:effectLst/>
                <a:latin typeface="Times New Roman" panose="02020603050405020304" pitchFamily="18" charset="0"/>
                <a:ea typeface="Times New Roman" panose="02020603050405020304" pitchFamily="18" charset="0"/>
              </a:endParaRPr>
            </a:p>
            <a:p>
              <a:pPr algn="ctr" fontAlgn="base">
                <a:spcAft>
                  <a:spcPts val="1000"/>
                </a:spcAft>
              </a:pPr>
              <a:r>
                <a:rPr lang="fr-FR" sz="1100" b="1" kern="1200" dirty="0">
                  <a:solidFill>
                    <a:srgbClr val="FFFFFF"/>
                  </a:solidFill>
                  <a:effectLst/>
                  <a:latin typeface="Roboto" panose="02000000000000000000" pitchFamily="2" charset="0"/>
                  <a:ea typeface="Times New Roman" panose="02020603050405020304" pitchFamily="18" charset="0"/>
                  <a:cs typeface="Arial" panose="020B0604020202020204" pitchFamily="34" charset="0"/>
                </a:rPr>
                <a:t>PAQUES 2018</a:t>
              </a:r>
              <a:endParaRPr lang="fr-FR" sz="1200" dirty="0">
                <a:effectLst/>
                <a:latin typeface="Times New Roman" panose="02020603050405020304" pitchFamily="18" charset="0"/>
                <a:ea typeface="Times New Roman" panose="02020603050405020304" pitchFamily="18" charset="0"/>
              </a:endParaRPr>
            </a:p>
          </p:txBody>
        </p:sp>
        <p:sp>
          <p:nvSpPr>
            <p:cNvPr id="22" name="Rectangle horizontal à deux flèches 21"/>
            <p:cNvSpPr/>
            <p:nvPr/>
          </p:nvSpPr>
          <p:spPr>
            <a:xfrm rot="16200000">
              <a:off x="4104338" y="3105635"/>
              <a:ext cx="1584014" cy="1655617"/>
            </a:xfrm>
            <a:prstGeom prst="leftRightArrowCallout">
              <a:avLst>
                <a:gd name="adj1" fmla="val 11284"/>
                <a:gd name="adj2" fmla="val 11284"/>
                <a:gd name="adj3" fmla="val 18142"/>
                <a:gd name="adj4" fmla="val 48123"/>
              </a:avLst>
            </a:prstGeom>
            <a:solidFill>
              <a:srgbClr val="002060"/>
            </a:solidFill>
            <a:ln w="38100">
              <a:solidFill>
                <a:srgbClr val="F2F2F2"/>
              </a:solidFill>
              <a:miter lim="800000"/>
              <a:headEnd/>
              <a:tailEnd/>
            </a:ln>
            <a:effectLst>
              <a:outerShdw dist="28398" dir="3806097" algn="ctr" rotWithShape="0">
                <a:srgbClr val="243F60">
                  <a:alpha val="50000"/>
                </a:srgbClr>
              </a:outerShdw>
            </a:effectLst>
          </p:spPr>
          <p:txBody>
            <a:bodyPr vert="vert"/>
            <a:lstStyle/>
            <a:p>
              <a:pPr algn="ctr" fontAlgn="base">
                <a:spcAft>
                  <a:spcPts val="1000"/>
                </a:spcAft>
              </a:pPr>
              <a:r>
                <a:rPr lang="fr-FR" sz="1100" b="1" kern="1200">
                  <a:solidFill>
                    <a:srgbClr val="FFFFFF"/>
                  </a:solidFill>
                  <a:effectLst/>
                  <a:latin typeface="Roboto" panose="02000000000000000000" pitchFamily="2" charset="0"/>
                  <a:ea typeface="Times New Roman" panose="02020603050405020304" pitchFamily="18" charset="0"/>
                  <a:cs typeface="Arial" panose="020B0604020202020204" pitchFamily="34" charset="0"/>
                </a:rPr>
                <a:t>INTER-SECTEURS</a:t>
              </a:r>
              <a:endParaRPr lang="fr-FR" sz="1200">
                <a:effectLst/>
                <a:latin typeface="Times New Roman" panose="02020603050405020304" pitchFamily="18" charset="0"/>
                <a:ea typeface="Times New Roman" panose="02020603050405020304" pitchFamily="18" charset="0"/>
              </a:endParaRPr>
            </a:p>
            <a:p>
              <a:pPr algn="ctr" fontAlgn="base">
                <a:spcAft>
                  <a:spcPts val="1000"/>
                </a:spcAft>
              </a:pPr>
              <a:r>
                <a:rPr lang="fr-FR" sz="1100" b="1" kern="1200">
                  <a:solidFill>
                    <a:srgbClr val="FFFFFF"/>
                  </a:solidFill>
                  <a:effectLst/>
                  <a:latin typeface="Roboto" panose="02000000000000000000" pitchFamily="2" charset="0"/>
                  <a:ea typeface="Times New Roman" panose="02020603050405020304" pitchFamily="18" charset="0"/>
                  <a:cs typeface="Arial" panose="020B0604020202020204" pitchFamily="34" charset="0"/>
                </a:rPr>
                <a:t>24 FEVRIER 2018</a:t>
              </a:r>
              <a:endParaRPr lang="fr-FR" sz="1200">
                <a:effectLst/>
                <a:latin typeface="Times New Roman" panose="02020603050405020304" pitchFamily="18" charset="0"/>
                <a:ea typeface="Times New Roman" panose="02020603050405020304" pitchFamily="18" charset="0"/>
              </a:endParaRPr>
            </a:p>
          </p:txBody>
        </p:sp>
        <p:sp>
          <p:nvSpPr>
            <p:cNvPr id="23" name="Rectangle 22"/>
            <p:cNvSpPr>
              <a:spLocks noChangeArrowheads="1"/>
            </p:cNvSpPr>
            <p:nvPr/>
          </p:nvSpPr>
          <p:spPr bwMode="auto">
            <a:xfrm>
              <a:off x="4068536" y="2276419"/>
              <a:ext cx="1676254" cy="706299"/>
            </a:xfrm>
            <a:prstGeom prst="rect">
              <a:avLst/>
            </a:prstGeom>
            <a:solidFill>
              <a:srgbClr val="002060"/>
            </a:solidFill>
            <a:ln w="38100">
              <a:solidFill>
                <a:srgbClr val="F2F2F2"/>
              </a:solidFill>
              <a:miter lim="800000"/>
              <a:headEnd/>
              <a:tailEnd/>
            </a:ln>
            <a:effectLst>
              <a:outerShdw dist="28398" dir="3806097" algn="ctr" rotWithShape="0">
                <a:srgbClr val="243F60">
                  <a:alpha val="50000"/>
                </a:srgbClr>
              </a:outerShdw>
            </a:effectLst>
          </p:spPr>
          <p:txBody>
            <a:bodyPr/>
            <a:lstStyle/>
            <a:p>
              <a:pPr algn="ctr" fontAlgn="base">
                <a:spcAft>
                  <a:spcPts val="1000"/>
                </a:spcAft>
              </a:pPr>
              <a:r>
                <a:rPr lang="fr-FR" sz="1100" b="1" kern="1200">
                  <a:solidFill>
                    <a:srgbClr val="FFFFFF"/>
                  </a:solidFill>
                  <a:effectLst/>
                  <a:latin typeface="Roboto" panose="02000000000000000000" pitchFamily="2" charset="0"/>
                  <a:ea typeface="Times New Roman" panose="02020603050405020304" pitchFamily="18" charset="0"/>
                  <a:cs typeface="Arial" panose="020B0604020202020204" pitchFamily="34" charset="0"/>
                </a:rPr>
                <a:t>INTER-BASSINS  </a:t>
              </a:r>
              <a:endParaRPr lang="fr-FR" sz="1200">
                <a:effectLst/>
                <a:latin typeface="Times New Roman" panose="02020603050405020304" pitchFamily="18" charset="0"/>
                <a:ea typeface="Times New Roman" panose="02020603050405020304" pitchFamily="18" charset="0"/>
              </a:endParaRPr>
            </a:p>
            <a:p>
              <a:pPr algn="ctr" fontAlgn="base">
                <a:spcAft>
                  <a:spcPts val="1000"/>
                </a:spcAft>
              </a:pPr>
              <a:r>
                <a:rPr lang="fr-FR" sz="1100" b="1" kern="1200">
                  <a:solidFill>
                    <a:srgbClr val="FFFFFF"/>
                  </a:solidFill>
                  <a:effectLst/>
                  <a:latin typeface="Roboto" panose="02000000000000000000" pitchFamily="2" charset="0"/>
                  <a:ea typeface="Times New Roman" panose="02020603050405020304" pitchFamily="18" charset="0"/>
                  <a:cs typeface="Arial" panose="020B0604020202020204" pitchFamily="34" charset="0"/>
                </a:rPr>
                <a:t>21 AVRIL 2018</a:t>
              </a:r>
              <a:endParaRPr lang="fr-FR" sz="1200">
                <a:effectLst/>
                <a:latin typeface="Times New Roman" panose="02020603050405020304" pitchFamily="18" charset="0"/>
                <a:ea typeface="Times New Roman" panose="02020603050405020304" pitchFamily="18" charset="0"/>
              </a:endParaRPr>
            </a:p>
          </p:txBody>
        </p:sp>
      </p:grpSp>
      <p:pic>
        <p:nvPicPr>
          <p:cNvPr id="18" name="Image 17"/>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65403" y="4743401"/>
            <a:ext cx="1790700" cy="352425"/>
          </a:xfrm>
          <a:prstGeom prst="rect">
            <a:avLst/>
          </a:prstGeom>
          <a:noFill/>
        </p:spPr>
      </p:pic>
    </p:spTree>
    <p:extLst>
      <p:ext uri="{BB962C8B-B14F-4D97-AF65-F5344CB8AC3E}">
        <p14:creationId xmlns:p14="http://schemas.microsoft.com/office/powerpoint/2010/main" xmlns="" val="2151382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sp>
        <p:nvSpPr>
          <p:cNvPr id="15" name="Zone de texte 2"/>
          <p:cNvSpPr txBox="1">
            <a:spLocks noChangeArrowheads="1"/>
          </p:cNvSpPr>
          <p:nvPr/>
        </p:nvSpPr>
        <p:spPr bwMode="auto">
          <a:xfrm>
            <a:off x="2264568" y="170871"/>
            <a:ext cx="10758487" cy="59465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3200" b="1" dirty="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PARCOURS DE </a:t>
            </a:r>
            <a:r>
              <a:rPr lang="fr-FR" sz="3200" b="1" dirty="0" smtClean="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DETECTION HAUTS </a:t>
            </a:r>
            <a:r>
              <a:rPr lang="fr-FR" sz="3200" b="1" dirty="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DE FRANCE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 12"/>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35973" y="1705136"/>
            <a:ext cx="8368346" cy="3225166"/>
          </a:xfrm>
          <a:prstGeom prst="rect">
            <a:avLst/>
          </a:prstGeom>
          <a:noFill/>
        </p:spPr>
      </p:pic>
      <p:sp>
        <p:nvSpPr>
          <p:cNvPr id="14" name="Rectangle à coins arrondis 13"/>
          <p:cNvSpPr>
            <a:spLocks noChangeArrowheads="1"/>
          </p:cNvSpPr>
          <p:nvPr/>
        </p:nvSpPr>
        <p:spPr bwMode="auto">
          <a:xfrm>
            <a:off x="3335973" y="1056195"/>
            <a:ext cx="2121852" cy="358267"/>
          </a:xfrm>
          <a:prstGeom prst="roundRect">
            <a:avLst/>
          </a:prstGeom>
          <a:solidFill>
            <a:srgbClr val="002060"/>
          </a:solidFill>
          <a:ln w="28575">
            <a:solidFill>
              <a:srgbClr val="17365D"/>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fr-FR" sz="1200" b="1">
                <a:solidFill>
                  <a:srgbClr val="FFFFFF"/>
                </a:solidFill>
                <a:effectLst/>
                <a:latin typeface="Roboto" panose="02000000000000000000" pitchFamily="2" charset="0"/>
                <a:ea typeface="Calibri" panose="020F0502020204030204" pitchFamily="34" charset="0"/>
                <a:cs typeface="Times New Roman" panose="02020603050405020304" pitchFamily="18" charset="0"/>
              </a:rPr>
              <a:t>SAISON 2018-2019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64509118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3071811" y="1240369"/>
            <a:ext cx="8986840" cy="35029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endParaRPr lang="fr-FR" sz="4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4400" b="1" dirty="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r>
              <a:rPr lang="fr-FR" sz="72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LE </a:t>
            </a:r>
            <a:r>
              <a:rPr lang="fr-FR" sz="7200" b="1" dirty="0">
                <a:solidFill>
                  <a:srgbClr val="C00000"/>
                </a:solidFill>
                <a:latin typeface="Roboto" panose="02000000000000000000" pitchFamily="2" charset="0"/>
                <a:ea typeface="Calibri" panose="020F0502020204030204" pitchFamily="34" charset="0"/>
                <a:cs typeface="Times New Roman" panose="02020603050405020304" pitchFamily="18" charset="0"/>
              </a:rPr>
              <a:t>PASSÉ</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000430"/>
            <a:ext cx="3286126" cy="1114290"/>
          </a:xfrm>
          <a:prstGeom prst="rect">
            <a:avLst/>
          </a:prstGeom>
        </p:spPr>
      </p:pic>
      <p:cxnSp>
        <p:nvCxnSpPr>
          <p:cNvPr id="3" name="Connecteur droit 2"/>
          <p:cNvCxnSpPr/>
          <p:nvPr/>
        </p:nvCxnSpPr>
        <p:spPr>
          <a:xfrm flipV="1">
            <a:off x="5386388" y="1914525"/>
            <a:ext cx="6186487" cy="1428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V="1">
            <a:off x="3694997" y="4471986"/>
            <a:ext cx="6186487" cy="1428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411985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sp>
        <p:nvSpPr>
          <p:cNvPr id="15" name="Zone de texte 2"/>
          <p:cNvSpPr txBox="1">
            <a:spLocks noChangeArrowheads="1"/>
          </p:cNvSpPr>
          <p:nvPr/>
        </p:nvSpPr>
        <p:spPr bwMode="auto">
          <a:xfrm>
            <a:off x="2264568" y="170871"/>
            <a:ext cx="10758487" cy="59465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3200" b="1" dirty="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PARCOURS DE </a:t>
            </a:r>
            <a:r>
              <a:rPr lang="fr-FR" sz="3200" b="1" dirty="0" smtClean="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DETECTION HAUTS </a:t>
            </a:r>
            <a:r>
              <a:rPr lang="fr-FR" sz="3200" b="1" dirty="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DE FRANCE</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a:blip r:embed="rId4" cstate="print"/>
          <a:stretch>
            <a:fillRect/>
          </a:stretch>
        </p:blipFill>
        <p:spPr>
          <a:xfrm>
            <a:off x="4813213" y="1861970"/>
            <a:ext cx="6925642" cy="2391109"/>
          </a:xfrm>
          <a:prstGeom prst="rect">
            <a:avLst/>
          </a:prstGeom>
        </p:spPr>
      </p:pic>
      <p:sp>
        <p:nvSpPr>
          <p:cNvPr id="8" name="AutoShape 2"/>
          <p:cNvSpPr>
            <a:spLocks noChangeArrowheads="1"/>
          </p:cNvSpPr>
          <p:nvPr/>
        </p:nvSpPr>
        <p:spPr bwMode="auto">
          <a:xfrm>
            <a:off x="2998787" y="1837054"/>
            <a:ext cx="1651000" cy="1220470"/>
          </a:xfrm>
          <a:prstGeom prst="cube">
            <a:avLst>
              <a:gd name="adj" fmla="val 25000"/>
            </a:avLst>
          </a:prstGeom>
          <a:solidFill>
            <a:srgbClr val="C00000"/>
          </a:solidFill>
          <a:ln w="38100">
            <a:solidFill>
              <a:srgbClr val="F2F2F2"/>
            </a:solidFill>
            <a:miter lim="800000"/>
            <a:headEnd/>
            <a:tailEnd/>
          </a:ln>
          <a:effectLst>
            <a:outerShdw dist="28398" dir="3806097" algn="ctr" rotWithShape="0">
              <a:srgbClr val="243F60">
                <a:alpha val="50000"/>
              </a:srgbClr>
            </a:outerShdw>
          </a:effectLst>
        </p:spPr>
        <p:txBody>
          <a:bodyPr/>
          <a:lstStyle/>
          <a:p>
            <a:pPr algn="ctr" fontAlgn="base">
              <a:spcAft>
                <a:spcPts val="1000"/>
              </a:spcAft>
            </a:pPr>
            <a:r>
              <a:rPr lang="fr-FR" sz="1200" b="1" kern="1200">
                <a:solidFill>
                  <a:srgbClr val="FFFFFF"/>
                </a:solidFill>
                <a:effectLst/>
                <a:latin typeface="Calibri" panose="020F0502020204030204" pitchFamily="34" charset="0"/>
                <a:ea typeface="Times New Roman" panose="02020603050405020304" pitchFamily="18" charset="0"/>
                <a:cs typeface="Arial" panose="020B0604020202020204" pitchFamily="34" charset="0"/>
              </a:rPr>
              <a:t>-</a:t>
            </a:r>
            <a:r>
              <a:rPr lang="fr-FR" sz="1200" b="1" kern="1200">
                <a:solidFill>
                  <a:srgbClr val="FFFFFF"/>
                </a:solidFill>
                <a:effectLst/>
                <a:latin typeface="Roboto" panose="02000000000000000000" pitchFamily="2" charset="0"/>
                <a:ea typeface="Times New Roman" panose="02020603050405020304" pitchFamily="18" charset="0"/>
                <a:cs typeface="Arial" panose="020B0604020202020204" pitchFamily="34" charset="0"/>
              </a:rPr>
              <a:t>15 </a:t>
            </a:r>
            <a:endParaRPr lang="fr-FR" sz="1200">
              <a:effectLst/>
              <a:latin typeface="Times New Roman" panose="02020603050405020304" pitchFamily="18" charset="0"/>
              <a:ea typeface="Times New Roman" panose="02020603050405020304" pitchFamily="18" charset="0"/>
            </a:endParaRPr>
          </a:p>
          <a:p>
            <a:pPr algn="ctr" fontAlgn="base">
              <a:spcAft>
                <a:spcPts val="1000"/>
              </a:spcAft>
            </a:pPr>
            <a:r>
              <a:rPr lang="fr-FR" sz="1200" b="1" kern="1200">
                <a:solidFill>
                  <a:srgbClr val="FFFFFF"/>
                </a:solidFill>
                <a:effectLst/>
                <a:latin typeface="Roboto" panose="02000000000000000000" pitchFamily="2" charset="0"/>
                <a:ea typeface="Times New Roman" panose="02020603050405020304" pitchFamily="18" charset="0"/>
                <a:cs typeface="Arial" panose="020B0604020202020204" pitchFamily="34" charset="0"/>
              </a:rPr>
              <a:t>2eme année</a:t>
            </a:r>
            <a:endParaRPr lang="fr-FR" sz="1200">
              <a:effectLst/>
              <a:latin typeface="Times New Roman" panose="02020603050405020304" pitchFamily="18" charset="0"/>
              <a:ea typeface="Times New Roman" panose="02020603050405020304" pitchFamily="18" charset="0"/>
            </a:endParaRPr>
          </a:p>
        </p:txBody>
      </p:sp>
      <p:sp>
        <p:nvSpPr>
          <p:cNvPr id="9" name="Rectangle à coins arrondis 8"/>
          <p:cNvSpPr>
            <a:spLocks noChangeArrowheads="1"/>
          </p:cNvSpPr>
          <p:nvPr/>
        </p:nvSpPr>
        <p:spPr bwMode="auto">
          <a:xfrm>
            <a:off x="3291004" y="1311594"/>
            <a:ext cx="1760220" cy="313690"/>
          </a:xfrm>
          <a:prstGeom prst="roundRect">
            <a:avLst/>
          </a:prstGeom>
          <a:solidFill>
            <a:srgbClr val="002060"/>
          </a:solidFill>
          <a:ln w="28575">
            <a:solidFill>
              <a:srgbClr val="17365D"/>
            </a:solidFill>
            <a:round/>
            <a:headEnd/>
            <a:tailEnd/>
          </a:ln>
        </p:spPr>
        <p:txBody>
          <a:bodyPr rot="0" vert="horz" wrap="square" lIns="91440" tIns="45720" rIns="91440" bIns="45720" anchor="t" anchorCtr="0" upright="1">
            <a:noAutofit/>
          </a:bodyPr>
          <a:lstStyle/>
          <a:p>
            <a:pPr algn="ctr">
              <a:lnSpc>
                <a:spcPct val="107000"/>
              </a:lnSpc>
              <a:spcAft>
                <a:spcPts val="800"/>
              </a:spcAft>
            </a:pPr>
            <a:r>
              <a:rPr lang="fr-FR" sz="1200" b="1">
                <a:solidFill>
                  <a:srgbClr val="FFFFFF"/>
                </a:solidFill>
                <a:effectLst/>
                <a:latin typeface="Roboto" panose="02000000000000000000" pitchFamily="2" charset="0"/>
                <a:ea typeface="Calibri" panose="020F0502020204030204" pitchFamily="34" charset="0"/>
                <a:cs typeface="Times New Roman" panose="02020603050405020304" pitchFamily="18" charset="0"/>
              </a:rPr>
              <a:t>SAISON 2019-2020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34055014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sp>
        <p:nvSpPr>
          <p:cNvPr id="15" name="Zone de texte 2"/>
          <p:cNvSpPr txBox="1">
            <a:spLocks noChangeArrowheads="1"/>
          </p:cNvSpPr>
          <p:nvPr/>
        </p:nvSpPr>
        <p:spPr bwMode="auto">
          <a:xfrm>
            <a:off x="2264568" y="170871"/>
            <a:ext cx="10758487" cy="59465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3200" b="1" dirty="0" smtClean="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COMPOSITION DE LA COMMISSION</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xmlns="" val="1451218633"/>
              </p:ext>
            </p:extLst>
          </p:nvPr>
        </p:nvGraphicFramePr>
        <p:xfrm>
          <a:off x="4468587" y="1324588"/>
          <a:ext cx="6454206" cy="4213297"/>
        </p:xfrm>
        <a:graphic>
          <a:graphicData uri="http://schemas.openxmlformats.org/drawingml/2006/table">
            <a:tbl>
              <a:tblPr/>
              <a:tblGrid>
                <a:gridCol w="1364604"/>
                <a:gridCol w="1567450"/>
                <a:gridCol w="3522152"/>
              </a:tblGrid>
              <a:tr h="247841">
                <a:tc>
                  <a:txBody>
                    <a:bodyPr/>
                    <a:lstStyle/>
                    <a:p>
                      <a:pPr algn="ctr" fontAlgn="b"/>
                      <a:r>
                        <a:rPr lang="fr-FR" sz="1400" b="0" i="0" u="none" strike="noStrike" dirty="0">
                          <a:solidFill>
                            <a:srgbClr val="002060"/>
                          </a:solidFill>
                          <a:effectLst/>
                          <a:latin typeface="Roboto" panose="02000000000000000000" pitchFamily="2" charset="0"/>
                          <a:ea typeface="Roboto" panose="02000000000000000000" pitchFamily="2" charset="0"/>
                        </a:rPr>
                        <a:t>CARRIERE </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Véronique</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Présidente</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BONIC</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Julien</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Vice Président</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BAISEZ</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Didier</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Membre</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BAUDET</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Laurent</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Président Comité SOMME</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CAILLEAU</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Jean Bernard</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Trésorier</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CARON</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Christophe</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Président CTA</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DAWINT</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Denis</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Président Comité AISNE</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DESMET</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Jean Luc</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Président COC PAS DE CALAIS</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FRUCHART</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Jean Michel</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Membre</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GRAZER </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Marie Carmen</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Présidente COC OISE</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GUILLUY</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Eric</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Président COC NORD</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HAUTBOUT</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Michel</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Président COC SOMME</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LODDO</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Salvatore</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Membre</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LOMINET</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Isabelle</a:t>
                      </a:r>
                    </a:p>
                  </a:txBody>
                  <a:tcPr marL="7620" marR="7620" marT="7620" marB="0" anchor="b">
                    <a:lnL>
                      <a:noFill/>
                    </a:lnL>
                    <a:lnR>
                      <a:noFill/>
                    </a:lnR>
                    <a:lnT>
                      <a:noFill/>
                    </a:lnT>
                    <a:lnB>
                      <a:noFill/>
                    </a:lnB>
                  </a:tcPr>
                </a:tc>
                <a:tc>
                  <a:txBody>
                    <a:bodyPr/>
                    <a:lstStyle/>
                    <a:p>
                      <a:pPr algn="ctr" fontAlgn="b"/>
                      <a:r>
                        <a:rPr lang="fr-FR" sz="1400" b="0" i="0" u="none" strike="noStrike" dirty="0" smtClean="0">
                          <a:solidFill>
                            <a:srgbClr val="002060"/>
                          </a:solidFill>
                          <a:effectLst/>
                          <a:latin typeface="Roboto" panose="02000000000000000000" pitchFamily="2" charset="0"/>
                          <a:ea typeface="Roboto" panose="02000000000000000000" pitchFamily="2" charset="0"/>
                        </a:rPr>
                        <a:t>Présidente </a:t>
                      </a:r>
                      <a:r>
                        <a:rPr lang="fr-FR" sz="1400" b="0" i="0" u="none" strike="noStrike" dirty="0">
                          <a:solidFill>
                            <a:srgbClr val="002060"/>
                          </a:solidFill>
                          <a:effectLst/>
                          <a:latin typeface="Roboto" panose="02000000000000000000" pitchFamily="2" charset="0"/>
                          <a:ea typeface="Roboto" panose="02000000000000000000" pitchFamily="2" charset="0"/>
                        </a:rPr>
                        <a:t>Réclamations et Litiges</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PETIT</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Emilie</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Présidente COC AISNE</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ROUSSEAUX</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Xavier</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Représentant ETR</a:t>
                      </a:r>
                    </a:p>
                  </a:txBody>
                  <a:tcPr marL="7620" marR="7620" marT="7620" marB="0" anchor="b">
                    <a:lnL>
                      <a:noFill/>
                    </a:lnL>
                    <a:lnR>
                      <a:noFill/>
                    </a:lnR>
                    <a:lnT>
                      <a:noFill/>
                    </a:lnT>
                    <a:lnB>
                      <a:noFill/>
                    </a:lnB>
                  </a:tcPr>
                </a:tc>
              </a:tr>
              <a:tr h="247841">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SOYEZ</a:t>
                      </a:r>
                    </a:p>
                  </a:txBody>
                  <a:tcPr marL="7620" marR="7620" marT="7620" marB="0" anchor="b">
                    <a:lnL>
                      <a:noFill/>
                    </a:lnL>
                    <a:lnR>
                      <a:noFill/>
                    </a:lnR>
                    <a:lnT>
                      <a:noFill/>
                    </a:lnT>
                    <a:lnB>
                      <a:noFill/>
                    </a:lnB>
                  </a:tcPr>
                </a:tc>
                <a:tc>
                  <a:txBody>
                    <a:bodyPr/>
                    <a:lstStyle/>
                    <a:p>
                      <a:pPr algn="ctr" fontAlgn="b"/>
                      <a:r>
                        <a:rPr lang="fr-FR" sz="1400" b="0" i="0" u="none" strike="noStrike">
                          <a:solidFill>
                            <a:srgbClr val="002060"/>
                          </a:solidFill>
                          <a:effectLst/>
                          <a:latin typeface="Roboto" panose="02000000000000000000" pitchFamily="2" charset="0"/>
                          <a:ea typeface="Roboto" panose="02000000000000000000" pitchFamily="2" charset="0"/>
                        </a:rPr>
                        <a:t>Pierre Henri</a:t>
                      </a:r>
                    </a:p>
                  </a:txBody>
                  <a:tcPr marL="7620" marR="7620" marT="7620" marB="0" anchor="b">
                    <a:lnL>
                      <a:noFill/>
                    </a:lnL>
                    <a:lnR>
                      <a:noFill/>
                    </a:lnR>
                    <a:lnT>
                      <a:noFill/>
                    </a:lnT>
                    <a:lnB>
                      <a:noFill/>
                    </a:lnB>
                  </a:tcPr>
                </a:tc>
                <a:tc>
                  <a:txBody>
                    <a:bodyPr/>
                    <a:lstStyle/>
                    <a:p>
                      <a:pPr algn="ctr" fontAlgn="b"/>
                      <a:r>
                        <a:rPr lang="fr-FR" sz="1400" b="0" i="0" u="none" strike="noStrike" dirty="0">
                          <a:solidFill>
                            <a:srgbClr val="002060"/>
                          </a:solidFill>
                          <a:effectLst/>
                          <a:latin typeface="Roboto" panose="02000000000000000000" pitchFamily="2" charset="0"/>
                          <a:ea typeface="Roboto" panose="02000000000000000000" pitchFamily="2" charset="0"/>
                        </a:rPr>
                        <a:t>Membre</a:t>
                      </a:r>
                    </a:p>
                  </a:txBody>
                  <a:tcPr marL="7620" marR="7620" marT="7620" marB="0" anchor="b">
                    <a:lnL>
                      <a:noFill/>
                    </a:lnL>
                    <a:lnR>
                      <a:noFill/>
                    </a:lnR>
                    <a:lnT>
                      <a:noFill/>
                    </a:lnT>
                    <a:lnB>
                      <a:noFill/>
                    </a:lnB>
                  </a:tcPr>
                </a:tc>
              </a:tr>
            </a:tbl>
          </a:graphicData>
        </a:graphic>
      </p:graphicFrame>
    </p:spTree>
    <p:extLst>
      <p:ext uri="{BB962C8B-B14F-4D97-AF65-F5344CB8AC3E}">
        <p14:creationId xmlns:p14="http://schemas.microsoft.com/office/powerpoint/2010/main" xmlns="" val="31197076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sp>
        <p:nvSpPr>
          <p:cNvPr id="8" name="Zone de texte 2"/>
          <p:cNvSpPr txBox="1">
            <a:spLocks noChangeArrowheads="1"/>
          </p:cNvSpPr>
          <p:nvPr/>
        </p:nvSpPr>
        <p:spPr bwMode="auto">
          <a:xfrm>
            <a:off x="2858135" y="161925"/>
            <a:ext cx="9071928" cy="125253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b="1" dirty="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Voté en AG 2016</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dirty="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Les classements vous seront distribués le jour de l’AG</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p:cNvPicPr>
            <a:picLocks noChangeAspect="1"/>
          </p:cNvPicPr>
          <p:nvPr/>
        </p:nvPicPr>
        <p:blipFill>
          <a:blip r:embed="rId4" cstate="print"/>
          <a:stretch>
            <a:fillRect/>
          </a:stretch>
        </p:blipFill>
        <p:spPr>
          <a:xfrm>
            <a:off x="2858135" y="1414463"/>
            <a:ext cx="9397391" cy="4829494"/>
          </a:xfrm>
          <a:prstGeom prst="rect">
            <a:avLst/>
          </a:prstGeom>
        </p:spPr>
      </p:pic>
      <p:sp>
        <p:nvSpPr>
          <p:cNvPr id="10" name="Rectangle 9"/>
          <p:cNvSpPr/>
          <p:nvPr/>
        </p:nvSpPr>
        <p:spPr>
          <a:xfrm>
            <a:off x="3122612" y="2145029"/>
            <a:ext cx="3602990" cy="368300"/>
          </a:xfrm>
          <a:prstGeom prst="rect">
            <a:avLst/>
          </a:prstGeom>
          <a:solidFill>
            <a:srgbClr val="002060"/>
          </a:solidFill>
        </p:spPr>
        <p:txBody>
          <a:bodyPr wrap="square">
            <a:noAutofit/>
          </a:bodyPr>
          <a:lstStyle/>
          <a:p>
            <a:pPr algn="ctr">
              <a:spcAft>
                <a:spcPts val="0"/>
              </a:spcAft>
            </a:pPr>
            <a:r>
              <a:rPr lang="fr-FR" sz="1600" b="1" kern="1200">
                <a:solidFill>
                  <a:srgbClr val="FFFFFF"/>
                </a:solidFill>
                <a:effectLst/>
                <a:latin typeface="Roboto" panose="02000000000000000000" pitchFamily="2" charset="0"/>
                <a:ea typeface="Times New Roman" panose="02020603050405020304" pitchFamily="18" charset="0"/>
                <a:cs typeface="Times New Roman" panose="02020603050405020304" pitchFamily="18" charset="0"/>
              </a:rPr>
              <a:t>NORD PAS DE CALAIS 12 équipes</a:t>
            </a:r>
            <a:endParaRPr lang="fr-FR" sz="120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7985442" y="2144394"/>
            <a:ext cx="3602990" cy="368300"/>
          </a:xfrm>
          <a:prstGeom prst="rect">
            <a:avLst/>
          </a:prstGeom>
          <a:solidFill>
            <a:srgbClr val="002060"/>
          </a:solidFill>
        </p:spPr>
        <p:txBody>
          <a:bodyPr wrap="square">
            <a:noAutofit/>
          </a:bodyPr>
          <a:lstStyle/>
          <a:p>
            <a:pPr algn="ctr">
              <a:spcAft>
                <a:spcPts val="0"/>
              </a:spcAft>
            </a:pPr>
            <a:r>
              <a:rPr lang="fr-FR" sz="1600" b="1" kern="1200">
                <a:solidFill>
                  <a:srgbClr val="FFFFFF"/>
                </a:solidFill>
                <a:effectLst/>
                <a:latin typeface="Roboto" panose="02000000000000000000" pitchFamily="2" charset="0"/>
                <a:ea typeface="Times New Roman" panose="02020603050405020304" pitchFamily="18" charset="0"/>
                <a:cs typeface="Times New Roman" panose="02020603050405020304" pitchFamily="18" charset="0"/>
              </a:rPr>
              <a:t>PICARDIE 12 équipes</a:t>
            </a:r>
            <a:endParaRPr lang="fr-FR" sz="120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3031807" y="2907071"/>
            <a:ext cx="8556625" cy="668655"/>
          </a:xfrm>
          <a:prstGeom prst="rect">
            <a:avLst/>
          </a:prstGeom>
          <a:noFill/>
        </p:spPr>
        <p:txBody>
          <a:bodyPr wrap="square">
            <a:noAutofit/>
          </a:bodyPr>
          <a:lstStyle/>
          <a:p>
            <a:pPr algn="ctr">
              <a:spcAft>
                <a:spcPts val="0"/>
              </a:spcAft>
            </a:pPr>
            <a:r>
              <a:rPr lang="fr-FR" sz="1600" b="1" kern="1200">
                <a:solidFill>
                  <a:srgbClr val="C00000"/>
                </a:solidFill>
                <a:effectLst/>
                <a:latin typeface="Roboto" panose="02000000000000000000" pitchFamily="2" charset="0"/>
                <a:ea typeface="Times New Roman" panose="02020603050405020304" pitchFamily="18" charset="0"/>
                <a:cs typeface="Times New Roman" panose="02020603050405020304" pitchFamily="18" charset="0"/>
              </a:rPr>
              <a:t>1</a:t>
            </a:r>
            <a:r>
              <a:rPr lang="fr-FR" sz="1600" b="1" kern="1200" baseline="30000">
                <a:solidFill>
                  <a:srgbClr val="C00000"/>
                </a:solidFill>
                <a:effectLst/>
                <a:latin typeface="Roboto" panose="02000000000000000000" pitchFamily="2" charset="0"/>
                <a:ea typeface="Times New Roman" panose="02020603050405020304" pitchFamily="18" charset="0"/>
                <a:cs typeface="Times New Roman" panose="02020603050405020304" pitchFamily="18" charset="0"/>
              </a:rPr>
              <a:t>ère</a:t>
            </a:r>
            <a:r>
              <a:rPr lang="fr-FR" sz="1600" b="1" kern="1200">
                <a:solidFill>
                  <a:srgbClr val="C00000"/>
                </a:solidFill>
                <a:effectLst/>
                <a:latin typeface="Roboto" panose="02000000000000000000" pitchFamily="2" charset="0"/>
                <a:ea typeface="Times New Roman" panose="02020603050405020304" pitchFamily="18" charset="0"/>
                <a:cs typeface="Times New Roman" panose="02020603050405020304" pitchFamily="18" charset="0"/>
              </a:rPr>
              <a:t> phase de championnat en 10 journées + 4 dates de report brassage entre les deux régions (4 poules de 6)</a:t>
            </a:r>
            <a:endParaRPr lang="fr-FR" sz="1200">
              <a:effectLst/>
              <a:latin typeface="Times New Roman" panose="02020603050405020304" pitchFamily="18" charset="0"/>
              <a:ea typeface="Times New Roman" panose="02020603050405020304" pitchFamily="18" charset="0"/>
            </a:endParaRPr>
          </a:p>
          <a:p>
            <a:pPr algn="ctr">
              <a:spcAft>
                <a:spcPts val="0"/>
              </a:spcAft>
            </a:pPr>
            <a:r>
              <a:rPr lang="fr-FR" sz="1200">
                <a:solidFill>
                  <a:srgbClr val="C00000"/>
                </a:solidFill>
                <a:effectLst/>
                <a:latin typeface="Roboto" panose="02000000000000000000" pitchFamily="2" charset="0"/>
                <a:ea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endParaRPr>
          </a:p>
        </p:txBody>
      </p:sp>
      <p:sp>
        <p:nvSpPr>
          <p:cNvPr id="9" name="Zone de texte 2"/>
          <p:cNvSpPr txBox="1">
            <a:spLocks noChangeArrowheads="1"/>
          </p:cNvSpPr>
          <p:nvPr/>
        </p:nvSpPr>
        <p:spPr bwMode="auto">
          <a:xfrm>
            <a:off x="2014855" y="867438"/>
            <a:ext cx="10758487" cy="59465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3200" b="1" dirty="0" smtClean="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Championnats </a:t>
            </a:r>
            <a:r>
              <a:rPr lang="fr-FR" sz="3200" b="1" dirty="0" err="1" smtClean="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Prénationaux</a:t>
            </a:r>
            <a:endParaRPr lang="fr-FR"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4234464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sp>
        <p:nvSpPr>
          <p:cNvPr id="9" name="Rectangle 8"/>
          <p:cNvSpPr/>
          <p:nvPr/>
        </p:nvSpPr>
        <p:spPr>
          <a:xfrm>
            <a:off x="3192462" y="289877"/>
            <a:ext cx="8693150" cy="477520"/>
          </a:xfrm>
          <a:prstGeom prst="rect">
            <a:avLst/>
          </a:prstGeom>
          <a:noFill/>
        </p:spPr>
        <p:txBody>
          <a:bodyPr wrap="square">
            <a:noAutofit/>
          </a:bodyPr>
          <a:lstStyle/>
          <a:p>
            <a:pPr algn="ctr">
              <a:spcAft>
                <a:spcPts val="0"/>
              </a:spcAft>
            </a:pPr>
            <a:r>
              <a:rPr lang="fr-FR" b="1" kern="1200" dirty="0">
                <a:solidFill>
                  <a:srgbClr val="C00000"/>
                </a:solidFill>
                <a:effectLst/>
                <a:latin typeface="Roboto" panose="02000000000000000000" pitchFamily="2" charset="0"/>
                <a:ea typeface="Times New Roman" panose="02020603050405020304" pitchFamily="18" charset="0"/>
                <a:cs typeface="Times New Roman" panose="02020603050405020304" pitchFamily="18" charset="0"/>
              </a:rPr>
              <a:t>2ème phase de championnat en 14 journées + ? dates de report</a:t>
            </a:r>
            <a:endParaRPr lang="fr-FR" sz="1400" dirty="0">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089967" y="1097196"/>
            <a:ext cx="2898140" cy="335280"/>
          </a:xfrm>
          <a:prstGeom prst="rect">
            <a:avLst/>
          </a:prstGeom>
          <a:ln>
            <a:solidFill>
              <a:srgbClr val="C00000"/>
            </a:solidFill>
          </a:ln>
        </p:spPr>
        <p:txBody>
          <a:bodyPr wrap="square">
            <a:spAutoFit/>
          </a:bodyPr>
          <a:lstStyle/>
          <a:p>
            <a:pPr algn="ctr">
              <a:spcAft>
                <a:spcPts val="0"/>
              </a:spcAft>
            </a:pPr>
            <a:r>
              <a:rPr lang="fr-FR" sz="1600" b="1" kern="12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3 poules de 8 équipes</a:t>
            </a:r>
            <a:endParaRPr lang="fr-FR" sz="120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3101657" y="1765216"/>
            <a:ext cx="2538095" cy="886460"/>
          </a:xfrm>
          <a:prstGeom prst="rect">
            <a:avLst/>
          </a:prstGeom>
          <a:ln>
            <a:solidFill>
              <a:srgbClr val="C00000"/>
            </a:solidFill>
          </a:ln>
        </p:spPr>
        <p:txBody>
          <a:bodyPr wrap="square">
            <a:spAutoFit/>
          </a:bodyPr>
          <a:lstStyle/>
          <a:p>
            <a:pPr algn="ctr">
              <a:spcAft>
                <a:spcPts val="0"/>
              </a:spcAft>
            </a:pPr>
            <a:r>
              <a:rPr lang="fr-FR" sz="1600" b="1" kern="12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Poule A (Haute)</a:t>
            </a:r>
            <a:endParaRPr lang="fr-FR" sz="1200">
              <a:effectLst/>
              <a:latin typeface="Times New Roman" panose="02020603050405020304" pitchFamily="18" charset="0"/>
              <a:ea typeface="Times New Roman" panose="02020603050405020304" pitchFamily="18" charset="0"/>
            </a:endParaRPr>
          </a:p>
          <a:p>
            <a:pPr algn="ctr">
              <a:spcAft>
                <a:spcPts val="0"/>
              </a:spcAft>
            </a:pPr>
            <a:r>
              <a:rPr lang="fr-FR" sz="1600" b="1" kern="12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2 premiers des 4 poules de la 1</a:t>
            </a:r>
            <a:r>
              <a:rPr lang="fr-FR" sz="1600" b="1" kern="1200" baseline="300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ère</a:t>
            </a:r>
            <a:r>
              <a:rPr lang="fr-FR" sz="1600" b="1" kern="12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 phase</a:t>
            </a:r>
            <a:endParaRPr lang="fr-FR" sz="120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6173787" y="1767756"/>
            <a:ext cx="2743200" cy="929640"/>
          </a:xfrm>
          <a:prstGeom prst="rect">
            <a:avLst/>
          </a:prstGeom>
          <a:ln>
            <a:solidFill>
              <a:srgbClr val="C00000"/>
            </a:solidFill>
          </a:ln>
        </p:spPr>
        <p:txBody>
          <a:bodyPr wrap="square">
            <a:noAutofit/>
          </a:bodyPr>
          <a:lstStyle/>
          <a:p>
            <a:pPr algn="ctr">
              <a:spcAft>
                <a:spcPts val="0"/>
              </a:spcAft>
            </a:pPr>
            <a:r>
              <a:rPr lang="fr-FR" sz="1600" b="1" kern="12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Poule B (Intermédiaire)</a:t>
            </a:r>
            <a:endParaRPr lang="fr-FR" sz="1200">
              <a:effectLst/>
              <a:latin typeface="Times New Roman" panose="02020603050405020304" pitchFamily="18" charset="0"/>
              <a:ea typeface="Times New Roman" panose="02020603050405020304" pitchFamily="18" charset="0"/>
            </a:endParaRPr>
          </a:p>
          <a:p>
            <a:pPr algn="ctr">
              <a:spcAft>
                <a:spcPts val="0"/>
              </a:spcAft>
            </a:pPr>
            <a:r>
              <a:rPr lang="fr-FR" sz="1600" b="1" kern="12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3 et 4</a:t>
            </a:r>
            <a:r>
              <a:rPr lang="fr-FR" sz="1600" b="1" kern="1200" baseline="300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ème</a:t>
            </a:r>
            <a:r>
              <a:rPr lang="fr-FR" sz="1600" b="1" kern="12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 des 4 poules de la  1</a:t>
            </a:r>
            <a:r>
              <a:rPr lang="fr-FR" sz="1600" b="1" kern="1200" baseline="300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ère</a:t>
            </a:r>
            <a:r>
              <a:rPr lang="fr-FR" sz="1600" b="1" kern="12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 phase</a:t>
            </a:r>
            <a:endParaRPr lang="fr-FR" sz="1200">
              <a:effectLst/>
              <a:latin typeface="Times New Roman" panose="02020603050405020304" pitchFamily="18" charset="0"/>
              <a:ea typeface="Times New Roman" panose="02020603050405020304" pitchFamily="18" charset="0"/>
            </a:endParaRPr>
          </a:p>
        </p:txBody>
      </p:sp>
      <p:sp>
        <p:nvSpPr>
          <p:cNvPr id="16" name="Rectangle 15"/>
          <p:cNvSpPr/>
          <p:nvPr/>
        </p:nvSpPr>
        <p:spPr>
          <a:xfrm>
            <a:off x="9230677" y="1770296"/>
            <a:ext cx="2743200" cy="886460"/>
          </a:xfrm>
          <a:prstGeom prst="rect">
            <a:avLst/>
          </a:prstGeom>
          <a:ln>
            <a:solidFill>
              <a:srgbClr val="C00000"/>
            </a:solidFill>
          </a:ln>
        </p:spPr>
        <p:txBody>
          <a:bodyPr wrap="square">
            <a:noAutofit/>
          </a:bodyPr>
          <a:lstStyle/>
          <a:p>
            <a:pPr algn="ctr">
              <a:spcAft>
                <a:spcPts val="0"/>
              </a:spcAft>
            </a:pPr>
            <a:r>
              <a:rPr lang="fr-FR" sz="1600" b="1" kern="12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Poule C (Basse)</a:t>
            </a:r>
            <a:endParaRPr lang="fr-FR" sz="1200">
              <a:effectLst/>
              <a:latin typeface="Times New Roman" panose="02020603050405020304" pitchFamily="18" charset="0"/>
              <a:ea typeface="Times New Roman" panose="02020603050405020304" pitchFamily="18" charset="0"/>
            </a:endParaRPr>
          </a:p>
          <a:p>
            <a:pPr algn="ctr">
              <a:spcAft>
                <a:spcPts val="0"/>
              </a:spcAft>
            </a:pPr>
            <a:r>
              <a:rPr lang="fr-FR" sz="1600" b="1" kern="12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5 et 6ème des 4 poules de la 1ère phase</a:t>
            </a:r>
            <a:endParaRPr lang="fr-FR" sz="1200">
              <a:effectLst/>
              <a:latin typeface="Times New Roman" panose="02020603050405020304" pitchFamily="18" charset="0"/>
              <a:ea typeface="Times New Roman" panose="02020603050405020304" pitchFamily="18" charset="0"/>
            </a:endParaRPr>
          </a:p>
        </p:txBody>
      </p:sp>
      <p:pic>
        <p:nvPicPr>
          <p:cNvPr id="17" name="Image 16"/>
          <p:cNvPicPr/>
          <p:nvPr/>
        </p:nvPicPr>
        <p:blipFill>
          <a:blip r:embed="rId4" cstate="print">
            <a:extLst>
              <a:ext uri="{28A0092B-C50C-407E-A947-70E740481C1C}">
                <a14:useLocalDpi xmlns:a14="http://schemas.microsoft.com/office/drawing/2010/main" xmlns="" val="0"/>
              </a:ext>
            </a:extLst>
          </a:blip>
          <a:stretch>
            <a:fillRect/>
          </a:stretch>
        </p:blipFill>
        <p:spPr>
          <a:xfrm>
            <a:off x="5127942" y="3032676"/>
            <a:ext cx="4830445" cy="2142490"/>
          </a:xfrm>
          <a:prstGeom prst="rect">
            <a:avLst/>
          </a:prstGeom>
        </p:spPr>
      </p:pic>
      <p:sp>
        <p:nvSpPr>
          <p:cNvPr id="18" name="Rectangle 17"/>
          <p:cNvSpPr/>
          <p:nvPr/>
        </p:nvSpPr>
        <p:spPr>
          <a:xfrm>
            <a:off x="3101657" y="5593631"/>
            <a:ext cx="8693150" cy="477520"/>
          </a:xfrm>
          <a:prstGeom prst="rect">
            <a:avLst/>
          </a:prstGeom>
          <a:noFill/>
        </p:spPr>
        <p:txBody>
          <a:bodyPr wrap="square">
            <a:noAutofit/>
          </a:bodyPr>
          <a:lstStyle/>
          <a:p>
            <a:pPr algn="ctr">
              <a:spcAft>
                <a:spcPts val="0"/>
              </a:spcAft>
            </a:pPr>
            <a:r>
              <a:rPr lang="fr-FR" sz="1600" b="1" kern="1200">
                <a:solidFill>
                  <a:srgbClr val="C00000"/>
                </a:solidFill>
                <a:effectLst/>
                <a:latin typeface="Roboto" panose="02000000000000000000" pitchFamily="2" charset="0"/>
                <a:ea typeface="Times New Roman" panose="02020603050405020304" pitchFamily="18" charset="0"/>
                <a:cs typeface="Times New Roman" panose="02020603050405020304" pitchFamily="18" charset="0"/>
              </a:rPr>
              <a:t>A l’issue de cette 2ème phase nous obtenons un classement de 1 à 24</a:t>
            </a:r>
            <a:endParaRPr lang="fr-FR"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41643638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sp>
        <p:nvSpPr>
          <p:cNvPr id="12" name="Rectangle 11"/>
          <p:cNvSpPr/>
          <p:nvPr/>
        </p:nvSpPr>
        <p:spPr>
          <a:xfrm>
            <a:off x="5130165" y="516572"/>
            <a:ext cx="4803775" cy="426720"/>
          </a:xfrm>
          <a:prstGeom prst="rect">
            <a:avLst/>
          </a:prstGeom>
          <a:solidFill>
            <a:srgbClr val="C00000"/>
          </a:solidFill>
        </p:spPr>
        <p:txBody>
          <a:bodyPr wrap="square">
            <a:spAutoFit/>
          </a:bodyPr>
          <a:lstStyle/>
          <a:p>
            <a:pPr algn="ctr">
              <a:spcAft>
                <a:spcPts val="0"/>
              </a:spcAft>
            </a:pPr>
            <a:r>
              <a:rPr lang="fr-FR" sz="2200" b="1" kern="1200">
                <a:solidFill>
                  <a:srgbClr val="FFFFFF"/>
                </a:solidFill>
                <a:effectLst/>
                <a:latin typeface="Roboto" panose="02000000000000000000" pitchFamily="2" charset="0"/>
                <a:ea typeface="Times New Roman" panose="02020603050405020304" pitchFamily="18" charset="0"/>
                <a:cs typeface="Times New Roman" panose="02020603050405020304" pitchFamily="18" charset="0"/>
              </a:rPr>
              <a:t>EXCELLENCE MASCULINE</a:t>
            </a:r>
            <a:endParaRPr lang="fr-FR" sz="120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3355975" y="1374457"/>
            <a:ext cx="3602990" cy="368300"/>
          </a:xfrm>
          <a:prstGeom prst="rect">
            <a:avLst/>
          </a:prstGeom>
          <a:solidFill>
            <a:srgbClr val="002060"/>
          </a:solidFill>
        </p:spPr>
        <p:txBody>
          <a:bodyPr wrap="square">
            <a:noAutofit/>
          </a:bodyPr>
          <a:lstStyle/>
          <a:p>
            <a:pPr algn="ctr">
              <a:spcAft>
                <a:spcPts val="0"/>
              </a:spcAft>
            </a:pPr>
            <a:r>
              <a:rPr lang="fr-FR" sz="1600" b="1" kern="1200">
                <a:solidFill>
                  <a:srgbClr val="FFFFFF"/>
                </a:solidFill>
                <a:effectLst/>
                <a:latin typeface="Roboto" panose="02000000000000000000" pitchFamily="2" charset="0"/>
                <a:ea typeface="Times New Roman" panose="02020603050405020304" pitchFamily="18" charset="0"/>
                <a:cs typeface="Times New Roman" panose="02020603050405020304" pitchFamily="18" charset="0"/>
              </a:rPr>
              <a:t>NORD PAS DE CALAIS 12 équipes</a:t>
            </a:r>
            <a:endParaRPr lang="fr-FR" sz="1200">
              <a:effectLst/>
              <a:latin typeface="Times New Roman" panose="02020603050405020304" pitchFamily="18" charset="0"/>
              <a:ea typeface="Times New Roman" panose="02020603050405020304" pitchFamily="18" charset="0"/>
            </a:endParaRPr>
          </a:p>
        </p:txBody>
      </p:sp>
      <p:sp>
        <p:nvSpPr>
          <p:cNvPr id="19" name="Rectangle 18"/>
          <p:cNvSpPr/>
          <p:nvPr/>
        </p:nvSpPr>
        <p:spPr>
          <a:xfrm>
            <a:off x="8204835" y="1401127"/>
            <a:ext cx="3602990" cy="368300"/>
          </a:xfrm>
          <a:prstGeom prst="rect">
            <a:avLst/>
          </a:prstGeom>
          <a:solidFill>
            <a:srgbClr val="002060"/>
          </a:solidFill>
        </p:spPr>
        <p:txBody>
          <a:bodyPr wrap="square">
            <a:noAutofit/>
          </a:bodyPr>
          <a:lstStyle/>
          <a:p>
            <a:pPr algn="ctr">
              <a:spcAft>
                <a:spcPts val="0"/>
              </a:spcAft>
            </a:pPr>
            <a:r>
              <a:rPr lang="fr-FR" sz="1600" b="1" kern="1200">
                <a:solidFill>
                  <a:srgbClr val="FFFFFF"/>
                </a:solidFill>
                <a:effectLst/>
                <a:latin typeface="Roboto" panose="02000000000000000000" pitchFamily="2" charset="0"/>
                <a:ea typeface="Times New Roman" panose="02020603050405020304" pitchFamily="18" charset="0"/>
                <a:cs typeface="Times New Roman" panose="02020603050405020304" pitchFamily="18" charset="0"/>
              </a:rPr>
              <a:t>PICARDIE 12 équipes</a:t>
            </a:r>
            <a:endParaRPr lang="fr-FR" sz="120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5710237" y="2235357"/>
            <a:ext cx="3643630" cy="335280"/>
          </a:xfrm>
          <a:prstGeom prst="rect">
            <a:avLst/>
          </a:prstGeom>
          <a:ln>
            <a:solidFill>
              <a:srgbClr val="C00000"/>
            </a:solidFill>
          </a:ln>
        </p:spPr>
        <p:txBody>
          <a:bodyPr wrap="square">
            <a:spAutoFit/>
          </a:bodyPr>
          <a:lstStyle/>
          <a:p>
            <a:pPr algn="ctr">
              <a:spcAft>
                <a:spcPts val="0"/>
              </a:spcAft>
            </a:pPr>
            <a:r>
              <a:rPr lang="fr-FR" sz="1600" b="1" kern="120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2 POULES DE 12 GEOGRAPHIQUES</a:t>
            </a:r>
            <a:endParaRPr lang="fr-FR" sz="1200">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5157469" y="2823517"/>
            <a:ext cx="4803775" cy="426720"/>
          </a:xfrm>
          <a:prstGeom prst="rect">
            <a:avLst/>
          </a:prstGeom>
          <a:solidFill>
            <a:srgbClr val="C00000"/>
          </a:solidFill>
        </p:spPr>
        <p:txBody>
          <a:bodyPr wrap="square">
            <a:spAutoFit/>
          </a:bodyPr>
          <a:lstStyle/>
          <a:p>
            <a:pPr algn="ctr">
              <a:spcAft>
                <a:spcPts val="0"/>
              </a:spcAft>
            </a:pPr>
            <a:r>
              <a:rPr lang="fr-FR" sz="2200" b="1" kern="1200">
                <a:solidFill>
                  <a:srgbClr val="FFFFFF"/>
                </a:solidFill>
                <a:effectLst/>
                <a:latin typeface="Roboto" panose="02000000000000000000" pitchFamily="2" charset="0"/>
                <a:ea typeface="Times New Roman" panose="02020603050405020304" pitchFamily="18" charset="0"/>
                <a:cs typeface="Times New Roman" panose="02020603050405020304" pitchFamily="18" charset="0"/>
              </a:rPr>
              <a:t>HONNEUR MASCULIN</a:t>
            </a:r>
            <a:endParaRPr lang="fr-FR" sz="1200">
              <a:effectLst/>
              <a:latin typeface="Times New Roman" panose="02020603050405020304" pitchFamily="18" charset="0"/>
              <a:ea typeface="Times New Roman" panose="02020603050405020304" pitchFamily="18" charset="0"/>
            </a:endParaRPr>
          </a:p>
        </p:txBody>
      </p:sp>
      <p:sp>
        <p:nvSpPr>
          <p:cNvPr id="22" name="Rectangle 21"/>
          <p:cNvSpPr/>
          <p:nvPr/>
        </p:nvSpPr>
        <p:spPr>
          <a:xfrm>
            <a:off x="3355974" y="3703947"/>
            <a:ext cx="3602990" cy="368300"/>
          </a:xfrm>
          <a:prstGeom prst="rect">
            <a:avLst/>
          </a:prstGeom>
          <a:solidFill>
            <a:srgbClr val="002060"/>
          </a:solidFill>
        </p:spPr>
        <p:txBody>
          <a:bodyPr wrap="square">
            <a:noAutofit/>
          </a:bodyPr>
          <a:lstStyle/>
          <a:p>
            <a:pPr algn="ctr">
              <a:spcAft>
                <a:spcPts val="0"/>
              </a:spcAft>
            </a:pPr>
            <a:r>
              <a:rPr lang="fr-FR" sz="1600" b="1" kern="1200">
                <a:solidFill>
                  <a:srgbClr val="FFFFFF"/>
                </a:solidFill>
                <a:effectLst/>
                <a:latin typeface="Roboto" panose="02000000000000000000" pitchFamily="2" charset="0"/>
                <a:ea typeface="Times New Roman" panose="02020603050405020304" pitchFamily="18" charset="0"/>
                <a:cs typeface="Times New Roman" panose="02020603050405020304" pitchFamily="18" charset="0"/>
              </a:rPr>
              <a:t>NORD PAS DE CALAIS 2X10 équipes</a:t>
            </a:r>
            <a:endParaRPr lang="fr-FR" sz="1200">
              <a:effectLst/>
              <a:latin typeface="Times New Roman" panose="02020603050405020304" pitchFamily="18" charset="0"/>
              <a:ea typeface="Times New Roman" panose="02020603050405020304" pitchFamily="18" charset="0"/>
            </a:endParaRPr>
          </a:p>
        </p:txBody>
      </p:sp>
      <p:sp>
        <p:nvSpPr>
          <p:cNvPr id="23" name="Rectangle 22"/>
          <p:cNvSpPr/>
          <p:nvPr/>
        </p:nvSpPr>
        <p:spPr>
          <a:xfrm>
            <a:off x="8159749" y="3716164"/>
            <a:ext cx="3602990" cy="368300"/>
          </a:xfrm>
          <a:prstGeom prst="rect">
            <a:avLst/>
          </a:prstGeom>
          <a:solidFill>
            <a:srgbClr val="002060"/>
          </a:solidFill>
        </p:spPr>
        <p:txBody>
          <a:bodyPr wrap="square">
            <a:noAutofit/>
          </a:bodyPr>
          <a:lstStyle/>
          <a:p>
            <a:pPr algn="ctr">
              <a:spcAft>
                <a:spcPts val="0"/>
              </a:spcAft>
            </a:pPr>
            <a:r>
              <a:rPr lang="fr-FR" sz="1600" b="1" kern="1200">
                <a:solidFill>
                  <a:srgbClr val="FFFFFF"/>
                </a:solidFill>
                <a:effectLst/>
                <a:latin typeface="Roboto" panose="02000000000000000000" pitchFamily="2" charset="0"/>
                <a:ea typeface="Times New Roman" panose="02020603050405020304" pitchFamily="18" charset="0"/>
                <a:cs typeface="Times New Roman" panose="02020603050405020304" pitchFamily="18" charset="0"/>
              </a:rPr>
              <a:t>PICARDIE 12 équipes</a:t>
            </a:r>
            <a:endParaRPr lang="fr-FR" sz="1200">
              <a:effectLst/>
              <a:latin typeface="Times New Roman" panose="02020603050405020304" pitchFamily="18" charset="0"/>
              <a:ea typeface="Times New Roman" panose="02020603050405020304" pitchFamily="18" charset="0"/>
            </a:endParaRPr>
          </a:p>
        </p:txBody>
      </p:sp>
      <p:sp>
        <p:nvSpPr>
          <p:cNvPr id="24" name="Rectangle 23"/>
          <p:cNvSpPr/>
          <p:nvPr/>
        </p:nvSpPr>
        <p:spPr>
          <a:xfrm>
            <a:off x="3498850" y="4469122"/>
            <a:ext cx="8693150" cy="477520"/>
          </a:xfrm>
          <a:prstGeom prst="rect">
            <a:avLst/>
          </a:prstGeom>
          <a:noFill/>
        </p:spPr>
        <p:txBody>
          <a:bodyPr wrap="square">
            <a:noAutofit/>
          </a:bodyPr>
          <a:lstStyle/>
          <a:p>
            <a:pPr algn="ctr">
              <a:spcAft>
                <a:spcPts val="0"/>
              </a:spcAft>
            </a:pPr>
            <a:r>
              <a:rPr lang="en-US" sz="1600" b="1" kern="1200">
                <a:solidFill>
                  <a:srgbClr val="C00000"/>
                </a:solidFill>
                <a:effectLst/>
                <a:latin typeface="Roboto" panose="02000000000000000000" pitchFamily="2" charset="0"/>
                <a:ea typeface="Times New Roman" panose="02020603050405020304" pitchFamily="18" charset="0"/>
                <a:cs typeface="Times New Roman" panose="02020603050405020304" pitchFamily="18" charset="0"/>
              </a:rPr>
              <a:t>PN 24 EQUIPES + EXC 24 EQUIPES + HN 32 EQUIPES = 80 EQUIPES</a:t>
            </a:r>
            <a:endParaRPr lang="fr-FR" sz="1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86227378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pic>
        <p:nvPicPr>
          <p:cNvPr id="14" name="Image 13"/>
          <p:cNvPicPr/>
          <p:nvPr/>
        </p:nvPicPr>
        <p:blipFill rotWithShape="1">
          <a:blip r:embed="rId4" cstate="print">
            <a:extLst>
              <a:ext uri="{28A0092B-C50C-407E-A947-70E740481C1C}">
                <a14:useLocalDpi xmlns:a14="http://schemas.microsoft.com/office/drawing/2010/main" xmlns="" val="0"/>
              </a:ext>
            </a:extLst>
          </a:blip>
          <a:srcRect l="10425" b="19127"/>
          <a:stretch/>
        </p:blipFill>
        <p:spPr bwMode="auto">
          <a:xfrm rot="16200000">
            <a:off x="4889121" y="-1074356"/>
            <a:ext cx="5586413" cy="8306626"/>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19743868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pic>
        <p:nvPicPr>
          <p:cNvPr id="5" name="Image 4"/>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29014" y="186054"/>
            <a:ext cx="5895975" cy="5600065"/>
          </a:xfrm>
          <a:prstGeom prst="rect">
            <a:avLst/>
          </a:prstGeom>
          <a:noFill/>
        </p:spPr>
      </p:pic>
      <p:sp>
        <p:nvSpPr>
          <p:cNvPr id="8" name="Zone de texte 2"/>
          <p:cNvSpPr txBox="1">
            <a:spLocks noChangeArrowheads="1"/>
          </p:cNvSpPr>
          <p:nvPr/>
        </p:nvSpPr>
        <p:spPr bwMode="auto">
          <a:xfrm>
            <a:off x="9779635" y="1815506"/>
            <a:ext cx="2279015" cy="285178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28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SAISON 2018/2019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0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La C.O.C. s’adaptera à la nouvelle réforme FFHB</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468781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pic>
        <p:nvPicPr>
          <p:cNvPr id="9" name="Image 8"/>
          <p:cNvPicPr/>
          <p:nvPr/>
        </p:nvPicPr>
        <p:blipFill rotWithShape="1">
          <a:blip r:embed="rId4" cstate="print">
            <a:extLst>
              <a:ext uri="{28A0092B-C50C-407E-A947-70E740481C1C}">
                <a14:useLocalDpi xmlns:a14="http://schemas.microsoft.com/office/drawing/2010/main" xmlns="" val="0"/>
              </a:ext>
            </a:extLst>
          </a:blip>
          <a:srcRect r="4117"/>
          <a:stretch/>
        </p:blipFill>
        <p:spPr>
          <a:xfrm>
            <a:off x="3529014" y="1124309"/>
            <a:ext cx="8310245" cy="4234180"/>
          </a:xfrm>
          <a:prstGeom prst="rect">
            <a:avLst/>
          </a:prstGeom>
        </p:spPr>
      </p:pic>
    </p:spTree>
    <p:extLst>
      <p:ext uri="{BB962C8B-B14F-4D97-AF65-F5344CB8AC3E}">
        <p14:creationId xmlns:p14="http://schemas.microsoft.com/office/powerpoint/2010/main" xmlns="" val="178207083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sp>
        <p:nvSpPr>
          <p:cNvPr id="5" name="Zone de texte 2"/>
          <p:cNvSpPr txBox="1">
            <a:spLocks noChangeArrowheads="1"/>
          </p:cNvSpPr>
          <p:nvPr/>
        </p:nvSpPr>
        <p:spPr bwMode="auto">
          <a:xfrm>
            <a:off x="3119436" y="866968"/>
            <a:ext cx="3952877" cy="4206199"/>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600" b="1" dirty="0">
                <a:effectLst/>
                <a:latin typeface="Roboto" panose="02000000000000000000" pitchFamily="2" charset="0"/>
                <a:ea typeface="Calibri" panose="020F0502020204030204" pitchFamily="34" charset="0"/>
                <a:cs typeface="Times New Roman" panose="02020603050405020304" pitchFamily="18" charset="0"/>
              </a:rPr>
              <a:t> </a:t>
            </a:r>
            <a:r>
              <a:rPr lang="fr-FR" sz="16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PROPOSITION CALENDRIER </a:t>
            </a:r>
            <a:r>
              <a:rPr lang="fr-FR" sz="1600"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2017/2018</a:t>
            </a:r>
          </a:p>
          <a:p>
            <a:pPr marL="171450" indent="-171450">
              <a:lnSpc>
                <a:spcPct val="107000"/>
              </a:lnSpc>
              <a:spcAft>
                <a:spcPts val="800"/>
              </a:spcAft>
              <a:buFont typeface="Wingdings" panose="05000000000000000000" pitchFamily="2" charset="2"/>
              <a:buChar char="q"/>
            </a:pP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Début </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des compétitions 16-17/09/2017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628650" indent="-171450">
              <a:lnSpc>
                <a:spcPct val="107000"/>
              </a:lnSpc>
              <a:spcAft>
                <a:spcPts val="0"/>
              </a:spcAft>
              <a:buFont typeface="Wingdings" panose="05000000000000000000" pitchFamily="2" charset="2"/>
              <a:buChar char="q"/>
            </a:pP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q"/>
            </a:pP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Dernière date </a:t>
            </a: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16-17/06/2018</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q"/>
            </a:pPr>
            <a:endPar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q"/>
            </a:pP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11 </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dates de report en majorité pendant les </a:t>
            </a: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vacances.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q"/>
            </a:pPr>
            <a:endParaRPr lang="fr-FR"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q"/>
            </a:pP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Coupes </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régionales uniquement pour les catégories -15 et -18 M et F (4 dates voir proposition diapo </a:t>
            </a: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suivante)</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q"/>
            </a:pPr>
            <a:endParaRPr lang="fr-FR"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q"/>
            </a:pP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Championnats </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-15 et -18 M et F sur proposition de l’ETR (voir document </a:t>
            </a: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ETR)</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q"/>
            </a:pPr>
            <a:endParaRPr lang="fr-FR"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q"/>
            </a:pP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Nous </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avons positionné les six premiers dimanche pour des tournois (5 lieux, 5 équipes par </a:t>
            </a: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lieu)</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q"/>
            </a:pPr>
            <a:endParaRPr lang="fr-FR"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0"/>
              </a:spcAft>
              <a:buFont typeface="Wingdings" panose="05000000000000000000" pitchFamily="2" charset="2"/>
              <a:buChar char="q"/>
            </a:pP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Début </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des championnats 11-12/11/2017</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p:cNvPicPr/>
          <p:nvPr/>
        </p:nvPicPr>
        <p:blipFill rotWithShape="1">
          <a:blip r:embed="rId5" cstate="print">
            <a:extLst>
              <a:ext uri="{28A0092B-C50C-407E-A947-70E740481C1C}">
                <a14:useLocalDpi xmlns:a14="http://schemas.microsoft.com/office/drawing/2010/main" xmlns="" val="0"/>
              </a:ext>
            </a:extLst>
          </a:blip>
          <a:srcRect t="3717" b="1706"/>
          <a:stretch/>
        </p:blipFill>
        <p:spPr>
          <a:xfrm>
            <a:off x="7224395" y="361674"/>
            <a:ext cx="4834255" cy="5759450"/>
          </a:xfrm>
          <a:prstGeom prst="rect">
            <a:avLst/>
          </a:prstGeom>
        </p:spPr>
      </p:pic>
    </p:spTree>
    <p:extLst>
      <p:ext uri="{BB962C8B-B14F-4D97-AF65-F5344CB8AC3E}">
        <p14:creationId xmlns:p14="http://schemas.microsoft.com/office/powerpoint/2010/main" xmlns="" val="224226343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sp>
        <p:nvSpPr>
          <p:cNvPr id="9" name="Zone de texte 2"/>
          <p:cNvSpPr txBox="1">
            <a:spLocks noChangeArrowheads="1"/>
          </p:cNvSpPr>
          <p:nvPr/>
        </p:nvSpPr>
        <p:spPr bwMode="auto">
          <a:xfrm>
            <a:off x="4507865" y="0"/>
            <a:ext cx="6468745" cy="106426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24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CLASSEMENT 2016/2017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NORD PAS-DE-CALAIS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p:nvPr/>
        </p:nvPicPr>
        <p:blipFill>
          <a:blip r:embed="rId5" cstate="print">
            <a:extLst>
              <a:ext uri="{28A0092B-C50C-407E-A947-70E740481C1C}">
                <a14:useLocalDpi xmlns:a14="http://schemas.microsoft.com/office/drawing/2010/main" xmlns="" val="0"/>
              </a:ext>
            </a:extLst>
          </a:blip>
          <a:stretch>
            <a:fillRect/>
          </a:stretch>
        </p:blipFill>
        <p:spPr>
          <a:xfrm>
            <a:off x="3296920" y="1337310"/>
            <a:ext cx="8761730" cy="4213860"/>
          </a:xfrm>
          <a:prstGeom prst="rect">
            <a:avLst/>
          </a:prstGeom>
        </p:spPr>
      </p:pic>
    </p:spTree>
    <p:extLst>
      <p:ext uri="{BB962C8B-B14F-4D97-AF65-F5344CB8AC3E}">
        <p14:creationId xmlns:p14="http://schemas.microsoft.com/office/powerpoint/2010/main" xmlns="" val="297683112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3071811" y="1654804"/>
            <a:ext cx="8986840" cy="35029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60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PV AG Elective </a:t>
            </a:r>
          </a:p>
          <a:p>
            <a:pPr algn="ctr">
              <a:lnSpc>
                <a:spcPct val="107000"/>
              </a:lnSpc>
            </a:pPr>
            <a:r>
              <a:rPr lang="fr-FR" sz="6000" b="1" i="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25 février 2017</a:t>
            </a:r>
          </a:p>
          <a:p>
            <a:pPr algn="ctr">
              <a:lnSpc>
                <a:spcPct val="107000"/>
              </a:lnSpc>
            </a:pPr>
            <a:r>
              <a:rPr lang="fr-FR" sz="6000" b="1" i="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(Vote)</a:t>
            </a:r>
            <a:endParaRPr lang="fr-FR" sz="6000" b="1" i="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4800" i="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0" name="Image 9"/>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Tree>
    <p:extLst>
      <p:ext uri="{BB962C8B-B14F-4D97-AF65-F5344CB8AC3E}">
        <p14:creationId xmlns:p14="http://schemas.microsoft.com/office/powerpoint/2010/main" xmlns="" val="151073544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sp>
        <p:nvSpPr>
          <p:cNvPr id="9" name="Zone de texte 2"/>
          <p:cNvSpPr txBox="1">
            <a:spLocks noChangeArrowheads="1"/>
          </p:cNvSpPr>
          <p:nvPr/>
        </p:nvSpPr>
        <p:spPr bwMode="auto">
          <a:xfrm>
            <a:off x="4507865" y="0"/>
            <a:ext cx="6468745" cy="106426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24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CLASSEMENT 2016/2017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NORD PAS-DE-CALAIS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p:cNvPicPr/>
          <p:nvPr/>
        </p:nvPicPr>
        <p:blipFill>
          <a:blip r:embed="rId5" cstate="print">
            <a:extLst>
              <a:ext uri="{28A0092B-C50C-407E-A947-70E740481C1C}">
                <a14:useLocalDpi xmlns:a14="http://schemas.microsoft.com/office/drawing/2010/main" xmlns="" val="0"/>
              </a:ext>
            </a:extLst>
          </a:blip>
          <a:stretch>
            <a:fillRect/>
          </a:stretch>
        </p:blipFill>
        <p:spPr>
          <a:xfrm>
            <a:off x="2915318" y="935655"/>
            <a:ext cx="7085932" cy="4122706"/>
          </a:xfrm>
          <a:prstGeom prst="rect">
            <a:avLst/>
          </a:prstGeom>
        </p:spPr>
      </p:pic>
      <p:pic>
        <p:nvPicPr>
          <p:cNvPr id="11" name="Image 10"/>
          <p:cNvPicPr/>
          <p:nvPr/>
        </p:nvPicPr>
        <p:blipFill>
          <a:blip r:embed="rId6" cstate="print">
            <a:extLst>
              <a:ext uri="{28A0092B-C50C-407E-A947-70E740481C1C}">
                <a14:useLocalDpi xmlns:a14="http://schemas.microsoft.com/office/drawing/2010/main" xmlns="" val="0"/>
              </a:ext>
            </a:extLst>
          </a:blip>
          <a:stretch>
            <a:fillRect/>
          </a:stretch>
        </p:blipFill>
        <p:spPr>
          <a:xfrm>
            <a:off x="3699868" y="5058363"/>
            <a:ext cx="3386731" cy="1138817"/>
          </a:xfrm>
          <a:prstGeom prst="rect">
            <a:avLst/>
          </a:prstGeom>
        </p:spPr>
      </p:pic>
      <p:pic>
        <p:nvPicPr>
          <p:cNvPr id="12" name="Image 11"/>
          <p:cNvPicPr/>
          <p:nvPr/>
        </p:nvPicPr>
        <p:blipFill>
          <a:blip r:embed="rId7" cstate="print">
            <a:extLst>
              <a:ext uri="{28A0092B-C50C-407E-A947-70E740481C1C}">
                <a14:useLocalDpi xmlns:a14="http://schemas.microsoft.com/office/drawing/2010/main" xmlns="" val="0"/>
              </a:ext>
            </a:extLst>
          </a:blip>
          <a:stretch>
            <a:fillRect/>
          </a:stretch>
        </p:blipFill>
        <p:spPr>
          <a:xfrm>
            <a:off x="7742236" y="5058362"/>
            <a:ext cx="3073401" cy="1038589"/>
          </a:xfrm>
          <a:prstGeom prst="rect">
            <a:avLst/>
          </a:prstGeom>
        </p:spPr>
      </p:pic>
    </p:spTree>
    <p:extLst>
      <p:ext uri="{BB962C8B-B14F-4D97-AF65-F5344CB8AC3E}">
        <p14:creationId xmlns:p14="http://schemas.microsoft.com/office/powerpoint/2010/main" xmlns="" val="6007673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sp>
        <p:nvSpPr>
          <p:cNvPr id="9" name="Zone de texte 2"/>
          <p:cNvSpPr txBox="1">
            <a:spLocks noChangeArrowheads="1"/>
          </p:cNvSpPr>
          <p:nvPr/>
        </p:nvSpPr>
        <p:spPr bwMode="auto">
          <a:xfrm>
            <a:off x="4507865" y="0"/>
            <a:ext cx="6468745" cy="106426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24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CLASSEMENT 2016/2017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PICARDIE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p:nvPr/>
        </p:nvPicPr>
        <p:blipFill>
          <a:blip r:embed="rId5" cstate="print">
            <a:extLst>
              <a:ext uri="{28A0092B-C50C-407E-A947-70E740481C1C}">
                <a14:useLocalDpi xmlns:a14="http://schemas.microsoft.com/office/drawing/2010/main" xmlns="" val="0"/>
              </a:ext>
            </a:extLst>
          </a:blip>
          <a:stretch>
            <a:fillRect/>
          </a:stretch>
        </p:blipFill>
        <p:spPr>
          <a:xfrm>
            <a:off x="3529014" y="1558290"/>
            <a:ext cx="4557711" cy="4495800"/>
          </a:xfrm>
          <a:prstGeom prst="rect">
            <a:avLst/>
          </a:prstGeom>
        </p:spPr>
      </p:pic>
      <p:pic>
        <p:nvPicPr>
          <p:cNvPr id="13" name="Image 12"/>
          <p:cNvPicPr/>
          <p:nvPr/>
        </p:nvPicPr>
        <p:blipFill>
          <a:blip r:embed="rId6" cstate="print">
            <a:extLst>
              <a:ext uri="{28A0092B-C50C-407E-A947-70E740481C1C}">
                <a14:useLocalDpi xmlns:a14="http://schemas.microsoft.com/office/drawing/2010/main" xmlns="" val="0"/>
              </a:ext>
            </a:extLst>
          </a:blip>
          <a:stretch>
            <a:fillRect/>
          </a:stretch>
        </p:blipFill>
        <p:spPr>
          <a:xfrm>
            <a:off x="8286750" y="2400301"/>
            <a:ext cx="3771900" cy="1885950"/>
          </a:xfrm>
          <a:prstGeom prst="rect">
            <a:avLst/>
          </a:prstGeom>
        </p:spPr>
      </p:pic>
    </p:spTree>
    <p:extLst>
      <p:ext uri="{BB962C8B-B14F-4D97-AF65-F5344CB8AC3E}">
        <p14:creationId xmlns:p14="http://schemas.microsoft.com/office/powerpoint/2010/main" xmlns="" val="9013423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86937" y="6096952"/>
            <a:ext cx="2271713" cy="660705"/>
          </a:xfrm>
          <a:prstGeom prst="rect">
            <a:avLst/>
          </a:prstGeom>
        </p:spPr>
      </p:pic>
      <p:pic>
        <p:nvPicPr>
          <p:cNvPr id="8" name="Image 7" descr="Résultat de recherche d'images pour &quot;CHAMPIONS&quot;"/>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76016" y="318770"/>
            <a:ext cx="2410460" cy="1899920"/>
          </a:xfrm>
          <a:prstGeom prst="rect">
            <a:avLst/>
          </a:prstGeom>
          <a:noFill/>
          <a:ln>
            <a:noFill/>
          </a:ln>
        </p:spPr>
      </p:pic>
      <p:sp>
        <p:nvSpPr>
          <p:cNvPr id="11" name="Zone de texte 2"/>
          <p:cNvSpPr txBox="1">
            <a:spLocks noChangeArrowheads="1"/>
          </p:cNvSpPr>
          <p:nvPr/>
        </p:nvSpPr>
        <p:spPr bwMode="auto">
          <a:xfrm>
            <a:off x="6641782" y="918210"/>
            <a:ext cx="4666615" cy="1583055"/>
          </a:xfrm>
          <a:prstGeom prst="rect">
            <a:avLst/>
          </a:prstGeom>
          <a:solidFill>
            <a:srgbClr val="002060"/>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2400">
                <a:solidFill>
                  <a:srgbClr val="FFFFFF"/>
                </a:solidFill>
                <a:effectLst/>
                <a:latin typeface="Roboto" panose="02000000000000000000" pitchFamily="2" charset="0"/>
                <a:ea typeface="Calibri" panose="020F0502020204030204" pitchFamily="34" charset="0"/>
                <a:cs typeface="Times New Roman" panose="02020603050405020304" pitchFamily="18" charset="0"/>
              </a:rPr>
              <a:t>CHAMPIONS REGIONAUX</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i="1">
                <a:solidFill>
                  <a:srgbClr val="FFFFFF"/>
                </a:solidFill>
                <a:effectLst/>
                <a:latin typeface="Roboto" panose="02000000000000000000" pitchFamily="2" charset="0"/>
                <a:ea typeface="Calibri" panose="020F0502020204030204" pitchFamily="34" charset="0"/>
                <a:cs typeface="Times New Roman" panose="02020603050405020304" pitchFamily="18" charset="0"/>
              </a:rPr>
              <a:t>Nord Pas-de-Calais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i="1">
                <a:solidFill>
                  <a:srgbClr val="FFFFFF"/>
                </a:solidFill>
                <a:effectLst/>
                <a:latin typeface="Roboto" panose="02000000000000000000" pitchFamily="2" charset="0"/>
                <a:ea typeface="Calibri" panose="020F0502020204030204" pitchFamily="34" charset="0"/>
                <a:cs typeface="Times New Roman" panose="02020603050405020304" pitchFamily="18" charset="0"/>
              </a:rPr>
              <a:t>Picardie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a:solidFill>
                  <a:srgbClr val="FFFFFF"/>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2"/>
          <p:cNvSpPr txBox="1">
            <a:spLocks noChangeArrowheads="1"/>
          </p:cNvSpPr>
          <p:nvPr/>
        </p:nvSpPr>
        <p:spPr bwMode="auto">
          <a:xfrm>
            <a:off x="3718877" y="2619375"/>
            <a:ext cx="8058150" cy="3319780"/>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spAutoFit/>
          </a:bodyPr>
          <a:lstStyle/>
          <a:p>
            <a:pPr>
              <a:lnSpc>
                <a:spcPct val="106000"/>
              </a:lnSpc>
              <a:spcAft>
                <a:spcPts val="0"/>
              </a:spcAft>
            </a:pPr>
            <a:r>
              <a:rPr lang="fr-FR" sz="1100" b="1"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PRENATIONALE NPC FEMININS</a:t>
            </a:r>
            <a:r>
              <a:rPr lang="fr-FR" sz="1100"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 MHB MARCQ EN BAROEUL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PRENATIONALE PIC  FEMININS</a:t>
            </a:r>
            <a:r>
              <a:rPr lang="fr-FR" sz="1100"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 EAL ABBEVILLE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PRENATIONALE NPC MASCULINS</a:t>
            </a:r>
            <a:r>
              <a:rPr lang="fr-FR" sz="1100"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HBC MUNICIPAL ST POLOIS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PRENATIONALE PIC MASCULINS</a:t>
            </a:r>
            <a:r>
              <a:rPr lang="fr-FR" sz="1100"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ENTENTE DU THELLE (AS NEUILLY EN THELLE – CSM MESNIL EN THELLE)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US" sz="1100" b="1"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EXCELLENCE NPC FEMININS</a:t>
            </a:r>
            <a:r>
              <a:rPr lang="en-US" sz="1100"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 TOURCOING HAND BALL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en-US" sz="1100" b="1"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EXCELLENCE NPC MASCULINS</a:t>
            </a:r>
            <a:r>
              <a:rPr lang="en-US" sz="1100"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TOURCOING HAND BALL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EXCELLENCE PIC MASCULINS</a:t>
            </a:r>
            <a:r>
              <a:rPr lang="fr-FR" sz="1100"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CHAMBLY HBC</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HONNEUR NPC MASCULINS</a:t>
            </a:r>
            <a:r>
              <a:rPr lang="fr-FR" sz="1100"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BOUSBECQUE WERVICQ</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HONNEUR PIC MASCULINS</a:t>
            </a:r>
            <a:r>
              <a:rPr lang="fr-FR" sz="1100"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HBC SALOUEL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MOINS DE 19 ANS PIC MASCULINS</a:t>
            </a:r>
            <a:r>
              <a:rPr lang="fr-FR" sz="1100"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ENTENTE ABBEVILLE BAIE DE SOMME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MOINS DE 18 ANS NPC FEMININS</a:t>
            </a:r>
            <a:r>
              <a:rPr lang="fr-FR" sz="1100"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 TOURCOING HAND BALL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MOINS DE 18 ANS PIC FEMININS</a:t>
            </a:r>
            <a:r>
              <a:rPr lang="fr-FR" sz="1100"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 ENTENTE DU THELLE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MOINS DE 18 ANS NPC MASCULINS : </a:t>
            </a:r>
            <a:r>
              <a:rPr lang="fr-FR" sz="1100"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DUNKERQUE HANDBALL GRAND LITTORAL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MOINS DE 16 ANS  PIC MASCULINS</a:t>
            </a:r>
            <a:r>
              <a:rPr lang="fr-FR" sz="1100"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ENTENTE AMIENS PH – SALOUEL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MOINS DE 15 ANS NPC MASCULINS</a:t>
            </a:r>
            <a:r>
              <a:rPr lang="fr-FR" sz="1100"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HBC BULLY LES MINES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MOINS DE 15 ANS NPC FEMININS</a:t>
            </a:r>
            <a:r>
              <a:rPr lang="fr-FR" sz="1100"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 HBC ST AMAND LES EAUX PORTE DU HAINAUT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MOINS DE 15 ANS PIC FEMININS</a:t>
            </a:r>
            <a:r>
              <a:rPr lang="fr-FR" sz="1100" kern="12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 HBC CORBIE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0"/>
              </a:spcAft>
            </a:pPr>
            <a:r>
              <a:rPr lang="fr-FR" sz="1100" b="1"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MOINS DE 14 ANS PIC MASCULINS</a:t>
            </a:r>
            <a:r>
              <a:rPr lang="fr-FR" sz="1100" kern="12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AMIENS PH</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2731707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9" name="Image 8"/>
          <p:cNvPicPr/>
          <p:nvPr/>
        </p:nvPicPr>
        <p:blipFill>
          <a:blip r:embed="rId4" cstate="print"/>
          <a:stretch>
            <a:fillRect/>
          </a:stretch>
        </p:blipFill>
        <p:spPr>
          <a:xfrm>
            <a:off x="3061652" y="354164"/>
            <a:ext cx="8697595" cy="6073140"/>
          </a:xfrm>
          <a:prstGeom prst="rect">
            <a:avLst/>
          </a:prstGeom>
        </p:spPr>
      </p:pic>
      <p:pic>
        <p:nvPicPr>
          <p:cNvPr id="6" name="Image 5"/>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772649" y="5651595"/>
            <a:ext cx="2271713" cy="660705"/>
          </a:xfrm>
          <a:prstGeom prst="rect">
            <a:avLst/>
          </a:prstGeom>
        </p:spPr>
      </p:pic>
    </p:spTree>
    <p:extLst>
      <p:ext uri="{BB962C8B-B14F-4D97-AF65-F5344CB8AC3E}">
        <p14:creationId xmlns:p14="http://schemas.microsoft.com/office/powerpoint/2010/main" xmlns="" val="279030223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5" name="Image 4"/>
          <p:cNvPicPr/>
          <p:nvPr/>
        </p:nvPicPr>
        <p:blipFill>
          <a:blip r:embed="rId4" cstate="print"/>
          <a:stretch>
            <a:fillRect/>
          </a:stretch>
        </p:blipFill>
        <p:spPr>
          <a:xfrm>
            <a:off x="3529014" y="233086"/>
            <a:ext cx="8086725" cy="6016625"/>
          </a:xfrm>
          <a:prstGeom prst="rect">
            <a:avLst/>
          </a:prstGeom>
        </p:spPr>
      </p:pic>
    </p:spTree>
    <p:extLst>
      <p:ext uri="{BB962C8B-B14F-4D97-AF65-F5344CB8AC3E}">
        <p14:creationId xmlns:p14="http://schemas.microsoft.com/office/powerpoint/2010/main" xmlns="" val="192532502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6015038" y="383215"/>
            <a:ext cx="5943600" cy="30027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8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LA COMMISSION DES STATUTS ET DES REGLEMENTS (vote)</a:t>
            </a:r>
          </a:p>
          <a:p>
            <a:pPr algn="r">
              <a:lnSpc>
                <a:spcPct val="107000"/>
              </a:lnSpc>
            </a:pP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r>
              <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André LAVAIRE</a:t>
            </a:r>
          </a:p>
          <a:p>
            <a:pPr algn="r">
              <a:lnSpc>
                <a:spcPct val="107000"/>
              </a:lnSpc>
            </a:pPr>
            <a:r>
              <a:rPr lang="fr-FR" sz="36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Président de la commission</a:t>
            </a:r>
          </a:p>
          <a:p>
            <a:pPr algn="r">
              <a:lnSpc>
                <a:spcPct val="107000"/>
              </a:lnSpc>
            </a:pPr>
            <a:r>
              <a:rPr lang="fr-FR" sz="2800" i="1" dirty="0">
                <a:solidFill>
                  <a:srgbClr val="002060"/>
                </a:solidFill>
                <a:latin typeface="Roboto" panose="02000000000000000000" pitchFamily="2" charset="0"/>
                <a:ea typeface="Calibri" panose="020F0502020204030204" pitchFamily="34" charset="0"/>
                <a:cs typeface="Times New Roman" panose="02020603050405020304" pitchFamily="18" charset="0"/>
              </a:rPr>
              <a:t>5700000.CMCD@ffhandball.net </a:t>
            </a:r>
            <a:endParaRPr lang="fr-FR" sz="2800" i="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xmlns="" val="0"/>
              </a:ext>
            </a:extLst>
          </a:blip>
          <a:srcRect l="33336" t="20780" r="22797" b="55628"/>
          <a:stretch/>
        </p:blipFill>
        <p:spPr>
          <a:xfrm>
            <a:off x="3502082" y="670333"/>
            <a:ext cx="2512956" cy="2402739"/>
          </a:xfrm>
          <a:prstGeom prst="rect">
            <a:avLst/>
          </a:prstGeom>
          <a:ln>
            <a:noFill/>
          </a:ln>
          <a:effectLst>
            <a:softEdge rad="112500"/>
          </a:effectLst>
        </p:spPr>
      </p:pic>
    </p:spTree>
    <p:extLst>
      <p:ext uri="{BB962C8B-B14F-4D97-AF65-F5344CB8AC3E}">
        <p14:creationId xmlns:p14="http://schemas.microsoft.com/office/powerpoint/2010/main" xmlns="" val="216183097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8" name="Zone de texte 2"/>
          <p:cNvSpPr txBox="1">
            <a:spLocks noChangeArrowheads="1"/>
          </p:cNvSpPr>
          <p:nvPr/>
        </p:nvSpPr>
        <p:spPr bwMode="auto">
          <a:xfrm>
            <a:off x="3375820" y="364807"/>
            <a:ext cx="8168480" cy="3244799"/>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6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Composition de la commission</a:t>
            </a:r>
            <a:endParaRPr lang="fr-FR"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fr-FR" sz="1400" b="1" i="1"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Membres élus</a:t>
            </a: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André LAVAIRE (président), Isabelle LOMINET, Véronique CARRIERE, Christophe CARON, Salvatore LODDO</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fr-FR" sz="1400" b="1" i="1"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Membres volontaires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Bruno CRINON, Jean-Pierre SEREMAK, Françoise DUPUIS, Gerald STULMULLER, Laurent BAUDET</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fr-FR" sz="1400" b="1" i="1"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Membres de droit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Christine RENAUD, Présidents COC: Emilie PETIT (02), Eric GUILLUY (59), Marie Carmen GRAZER (60), Jean Luc DESMET (62), Michel HAUTBOUT (80)</a:t>
            </a:r>
            <a:r>
              <a:rPr lang="fr-FR" sz="1400" kern="1200" dirty="0">
                <a:solidFill>
                  <a:srgbClr val="213B5E"/>
                </a:solidFill>
                <a:effectLst/>
                <a:latin typeface="Roboto" panose="02000000000000000000" pitchFamily="2" charset="0"/>
                <a:ea typeface="Times New Roman" panose="02020603050405020304" pitchFamily="18" charset="0"/>
                <a:cs typeface="Times New Roman" panose="02020603050405020304" pitchFamily="18" charset="0"/>
              </a:rPr>
              <a:t> </a:t>
            </a:r>
            <a:r>
              <a:rPr lang="fr-FR" sz="14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Présidents CDA: Tarik EL MAHDALI (02), Christophe CARON (59), Philippe VAN DER HAEGEN (60), Johann COQUIN (62), Philippe LAFOLLET (80)</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9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2"/>
          <p:cNvSpPr txBox="1">
            <a:spLocks noChangeArrowheads="1"/>
          </p:cNvSpPr>
          <p:nvPr/>
        </p:nvSpPr>
        <p:spPr bwMode="auto">
          <a:xfrm>
            <a:off x="3789997" y="3903539"/>
            <a:ext cx="8983980" cy="191147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4 grands axes de travail ont été définis : </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fr-FR"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la règlementation,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fr-FR"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les qualifications,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fr-FR"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la CMCD,</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800"/>
              </a:spcAft>
            </a:pPr>
            <a:r>
              <a:rPr lang="fr-FR"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les équipements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no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236155097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548733" y="5944018"/>
            <a:ext cx="2509917" cy="813639"/>
          </a:xfrm>
          <a:prstGeom prst="rect">
            <a:avLst/>
          </a:prstGeom>
        </p:spPr>
      </p:pic>
      <p:sp>
        <p:nvSpPr>
          <p:cNvPr id="10" name="Zone de texte 2"/>
          <p:cNvSpPr txBox="1">
            <a:spLocks noChangeArrowheads="1"/>
          </p:cNvSpPr>
          <p:nvPr/>
        </p:nvSpPr>
        <p:spPr bwMode="auto">
          <a:xfrm>
            <a:off x="3068954" y="178144"/>
            <a:ext cx="8369654" cy="1536318"/>
          </a:xfrm>
          <a:prstGeom prst="rect">
            <a:avLst/>
          </a:prstGeom>
          <a:solidFill>
            <a:srgbClr val="FFFFFF"/>
          </a:solidFill>
          <a:ln w="9525">
            <a:solidFill>
              <a:srgbClr val="AB2B25"/>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400"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LA </a:t>
            </a: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REGLEMENTATION</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Le Contrôle des dossiers de convention et l’aide amenée aux clubs à les mettre en place a pris une bonne partie du mois de mai avec de très nombreux contacts avec les différents clubs des hauts de France.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Nous nous sommes prononcés sur la recevabilité des vœux proposés pour cette AG</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Il reste à proposer de nouveaux statuts qui seront en adéquation avec la politique proposée par la nouvelle équipe en place. Ce sera chose faite lors de la saison prochaine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2"/>
          <p:cNvSpPr txBox="1">
            <a:spLocks noChangeArrowheads="1"/>
          </p:cNvSpPr>
          <p:nvPr/>
        </p:nvSpPr>
        <p:spPr bwMode="auto">
          <a:xfrm>
            <a:off x="3068954" y="2754331"/>
            <a:ext cx="4678874" cy="2236831"/>
          </a:xfrm>
          <a:prstGeom prst="rect">
            <a:avLst/>
          </a:prstGeom>
          <a:solidFill>
            <a:srgbClr val="FFFFFF"/>
          </a:solidFill>
          <a:ln w="9525">
            <a:solidFill>
              <a:srgbClr val="AB2B25"/>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LES EQUIPEMENTS</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premier tri a été fait sur l’extraction du logiciel </a:t>
            </a:r>
            <a:r>
              <a:rPr lang="fr-FR" sz="1100" dirty="0" err="1">
                <a:solidFill>
                  <a:srgbClr val="213B5E"/>
                </a:solidFill>
                <a:effectLst/>
                <a:latin typeface="Roboto" panose="02000000000000000000" pitchFamily="2" charset="0"/>
                <a:ea typeface="Calibri" panose="020F0502020204030204" pitchFamily="34" charset="0"/>
                <a:cs typeface="Times New Roman" panose="02020603050405020304" pitchFamily="18" charset="0"/>
              </a:rPr>
              <a:t>Gesthand</a:t>
            </a: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 Il apparait qu’un travail énorme est à réaliser. Il y a environ 500 salles à visiter. Nous avons établi des priorités lors de la réunion CSR du 21/04. Nous visiterons d’abord les salles non classées et les classes 1 et 2 (qui sont censés recevoir des matches de niveau national) Quand ce travail sera fini nous envisagerons de contrôler les classes 3. Le club d’Amiens nous a demandé d’intervenir dans sa salle du </a:t>
            </a:r>
            <a:r>
              <a:rPr lang="fr-FR" sz="1100" dirty="0" err="1">
                <a:solidFill>
                  <a:srgbClr val="213B5E"/>
                </a:solidFill>
                <a:effectLst/>
                <a:latin typeface="Roboto" panose="02000000000000000000" pitchFamily="2" charset="0"/>
                <a:ea typeface="Calibri" panose="020F0502020204030204" pitchFamily="34" charset="0"/>
                <a:cs typeface="Times New Roman" panose="02020603050405020304" pitchFamily="18" charset="0"/>
              </a:rPr>
              <a:t>coliseum</a:t>
            </a: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 Nous nous y rendrons en urgence. Nous avons nommé Bruno CRINON et Jean Pierre SEREMAK responsables du contrôle des salles. André LAVAIRE supervisera les visites et le transfert des données à la FFHB.</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2"/>
          <p:cNvSpPr txBox="1">
            <a:spLocks noChangeArrowheads="1"/>
          </p:cNvSpPr>
          <p:nvPr/>
        </p:nvSpPr>
        <p:spPr bwMode="auto">
          <a:xfrm>
            <a:off x="7906103" y="2002426"/>
            <a:ext cx="3532505" cy="1503810"/>
          </a:xfrm>
          <a:prstGeom prst="rect">
            <a:avLst/>
          </a:prstGeom>
          <a:noFill/>
          <a:ln w="9525">
            <a:solidFill>
              <a:srgbClr val="AB2B25"/>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LES QUALIFICATIONS</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Le premier travail a été de comparer les procédures de validation des mutations et des licences. En accord avec le secrétariat général les procédures ont été uniformisées. Nous vérifierons les dossiers de mutation litigieux et statuerons sur les demandes de licences incomplètes.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 de texte 2"/>
          <p:cNvSpPr txBox="1">
            <a:spLocks noChangeArrowheads="1"/>
          </p:cNvSpPr>
          <p:nvPr/>
        </p:nvSpPr>
        <p:spPr bwMode="auto">
          <a:xfrm>
            <a:off x="7906738" y="3613060"/>
            <a:ext cx="3531870" cy="2330959"/>
          </a:xfrm>
          <a:prstGeom prst="rect">
            <a:avLst/>
          </a:prstGeom>
          <a:solidFill>
            <a:srgbClr val="FFFFFF"/>
          </a:solidFill>
          <a:ln w="9525">
            <a:solidFill>
              <a:srgbClr val="AB2B25"/>
            </a:solid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LES CMCD</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Il a été noté des écarts entre les grilles CMCD du nord pas de calais et celle de la Picardie. Un gros travail a été entrepris pour tenter d’uniformiser les 2 grilles. Après de multiples échanges, une réunion CSR le 21/04 et des modifications de dernière minute, la grille CMCD des hauts de France est prête.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Nous avons participé également aux travaux des anciennes équipes CSR des ligues nord pas de calais et Picardie. Merci à Laurent et à Salvatore pour le travail accompli  toutes ces dernières années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65790620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548733" y="5944018"/>
            <a:ext cx="2509917" cy="813639"/>
          </a:xfrm>
          <a:prstGeom prst="rect">
            <a:avLst/>
          </a:prstGeom>
        </p:spPr>
      </p:pic>
      <p:sp>
        <p:nvSpPr>
          <p:cNvPr id="8" name="Zone de texte 2"/>
          <p:cNvSpPr txBox="1">
            <a:spLocks noChangeArrowheads="1"/>
          </p:cNvSpPr>
          <p:nvPr/>
        </p:nvSpPr>
        <p:spPr bwMode="auto">
          <a:xfrm>
            <a:off x="2401799" y="244729"/>
            <a:ext cx="3550920" cy="5946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32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LES CMCD</a:t>
            </a:r>
            <a:endParaRPr lang="fr-FR"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39918" y="813567"/>
            <a:ext cx="7780020" cy="5133975"/>
          </a:xfrm>
          <a:prstGeom prst="rect">
            <a:avLst/>
          </a:prstGeom>
          <a:noFill/>
          <a:ln>
            <a:noFill/>
          </a:ln>
        </p:spPr>
      </p:pic>
    </p:spTree>
    <p:extLst>
      <p:ext uri="{BB962C8B-B14F-4D97-AF65-F5344CB8AC3E}">
        <p14:creationId xmlns:p14="http://schemas.microsoft.com/office/powerpoint/2010/main" xmlns="" val="40875998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548733" y="5944018"/>
            <a:ext cx="2509917" cy="813639"/>
          </a:xfrm>
          <a:prstGeom prst="rect">
            <a:avLst/>
          </a:prstGeom>
        </p:spPr>
      </p:pic>
      <p:sp>
        <p:nvSpPr>
          <p:cNvPr id="8" name="Zone de texte 2"/>
          <p:cNvSpPr txBox="1">
            <a:spLocks noChangeArrowheads="1"/>
          </p:cNvSpPr>
          <p:nvPr/>
        </p:nvSpPr>
        <p:spPr bwMode="auto">
          <a:xfrm>
            <a:off x="2401799" y="244729"/>
            <a:ext cx="3550920" cy="5946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32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LES CMCD</a:t>
            </a:r>
            <a:endParaRPr lang="fr-FR"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29014" y="1171934"/>
            <a:ext cx="7818540" cy="4509338"/>
          </a:xfrm>
          <a:prstGeom prst="rect">
            <a:avLst/>
          </a:prstGeom>
          <a:noFill/>
          <a:ln>
            <a:noFill/>
          </a:ln>
        </p:spPr>
      </p:pic>
    </p:spTree>
    <p:extLst>
      <p:ext uri="{BB962C8B-B14F-4D97-AF65-F5344CB8AC3E}">
        <p14:creationId xmlns:p14="http://schemas.microsoft.com/office/powerpoint/2010/main" xmlns="" val="268093914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3071811" y="1654804"/>
            <a:ext cx="8986840" cy="35029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LE PASSÉ</a:t>
            </a:r>
          </a:p>
          <a:p>
            <a:pPr algn="ctr">
              <a:lnSpc>
                <a:spcPct val="107000"/>
              </a:lnSpc>
            </a:pPr>
            <a:r>
              <a:rPr lang="fr-FR" sz="36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Rapport financier </a:t>
            </a:r>
          </a:p>
          <a:p>
            <a:pPr algn="ctr">
              <a:lnSpc>
                <a:spcPct val="107000"/>
              </a:lnSpc>
            </a:pPr>
            <a:r>
              <a:rPr lang="fr-FR" sz="36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Présentation des comptes des deux ex-ligues </a:t>
            </a:r>
          </a:p>
          <a:p>
            <a:pPr algn="r">
              <a:lnSpc>
                <a:spcPct val="107000"/>
              </a:lnSpc>
              <a:spcAft>
                <a:spcPts val="800"/>
              </a:spcAft>
            </a:pPr>
            <a:r>
              <a:rPr lang="fr-FR" sz="2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Tree>
    <p:extLst>
      <p:ext uri="{BB962C8B-B14F-4D97-AF65-F5344CB8AC3E}">
        <p14:creationId xmlns:p14="http://schemas.microsoft.com/office/powerpoint/2010/main" xmlns="" val="340939830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548733" y="5944018"/>
            <a:ext cx="2509917" cy="813639"/>
          </a:xfrm>
          <a:prstGeom prst="rect">
            <a:avLst/>
          </a:prstGeom>
        </p:spPr>
      </p:pic>
      <p:sp>
        <p:nvSpPr>
          <p:cNvPr id="8" name="Zone de texte 2"/>
          <p:cNvSpPr txBox="1">
            <a:spLocks noChangeArrowheads="1"/>
          </p:cNvSpPr>
          <p:nvPr/>
        </p:nvSpPr>
        <p:spPr bwMode="auto">
          <a:xfrm>
            <a:off x="2401799" y="244729"/>
            <a:ext cx="3550920" cy="5946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32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LES CMCD</a:t>
            </a:r>
            <a:endParaRPr lang="fr-FR"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38844" y="839379"/>
            <a:ext cx="7019925" cy="5257165"/>
          </a:xfrm>
          <a:prstGeom prst="rect">
            <a:avLst/>
          </a:prstGeom>
          <a:noFill/>
          <a:ln>
            <a:noFill/>
          </a:ln>
        </p:spPr>
      </p:pic>
    </p:spTree>
    <p:extLst>
      <p:ext uri="{BB962C8B-B14F-4D97-AF65-F5344CB8AC3E}">
        <p14:creationId xmlns:p14="http://schemas.microsoft.com/office/powerpoint/2010/main" xmlns="" val="213501235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548733" y="5944018"/>
            <a:ext cx="2509917" cy="813639"/>
          </a:xfrm>
          <a:prstGeom prst="rect">
            <a:avLst/>
          </a:prstGeom>
        </p:spPr>
      </p:pic>
      <p:sp>
        <p:nvSpPr>
          <p:cNvPr id="8" name="Zone de texte 2"/>
          <p:cNvSpPr txBox="1">
            <a:spLocks noChangeArrowheads="1"/>
          </p:cNvSpPr>
          <p:nvPr/>
        </p:nvSpPr>
        <p:spPr bwMode="auto">
          <a:xfrm>
            <a:off x="2401799" y="244729"/>
            <a:ext cx="3550920" cy="5946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32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LES CMCD</a:t>
            </a:r>
            <a:endParaRPr lang="fr-FR"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p:nvPr/>
        </p:nvPicPr>
        <p:blipFill rotWithShape="1">
          <a:blip r:embed="rId4" cstate="print">
            <a:extLst>
              <a:ext uri="{28A0092B-C50C-407E-A947-70E740481C1C}">
                <a14:useLocalDpi xmlns:a14="http://schemas.microsoft.com/office/drawing/2010/main" xmlns="" val="0"/>
              </a:ext>
            </a:extLst>
          </a:blip>
          <a:srcRect l="6221"/>
          <a:stretch/>
        </p:blipFill>
        <p:spPr bwMode="auto">
          <a:xfrm>
            <a:off x="3522688" y="973315"/>
            <a:ext cx="8338081" cy="5271135"/>
          </a:xfrm>
          <a:prstGeom prst="rect">
            <a:avLst/>
          </a:prstGeom>
          <a:noFill/>
          <a:ln>
            <a:noFill/>
          </a:ln>
        </p:spPr>
      </p:pic>
    </p:spTree>
    <p:extLst>
      <p:ext uri="{BB962C8B-B14F-4D97-AF65-F5344CB8AC3E}">
        <p14:creationId xmlns:p14="http://schemas.microsoft.com/office/powerpoint/2010/main" xmlns="" val="18346695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548733" y="5944018"/>
            <a:ext cx="2509917" cy="813639"/>
          </a:xfrm>
          <a:prstGeom prst="rect">
            <a:avLst/>
          </a:prstGeom>
        </p:spPr>
      </p:pic>
      <p:sp>
        <p:nvSpPr>
          <p:cNvPr id="8" name="Zone de texte 2"/>
          <p:cNvSpPr txBox="1">
            <a:spLocks noChangeArrowheads="1"/>
          </p:cNvSpPr>
          <p:nvPr/>
        </p:nvSpPr>
        <p:spPr bwMode="auto">
          <a:xfrm>
            <a:off x="2401799" y="244729"/>
            <a:ext cx="3550920" cy="5946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32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LES CMCD</a:t>
            </a:r>
            <a:endParaRPr lang="fr-FR"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67380" y="1196975"/>
            <a:ext cx="8891270" cy="4464050"/>
          </a:xfrm>
          <a:prstGeom prst="rect">
            <a:avLst/>
          </a:prstGeom>
          <a:noFill/>
          <a:ln>
            <a:noFill/>
          </a:ln>
        </p:spPr>
      </p:pic>
    </p:spTree>
    <p:extLst>
      <p:ext uri="{BB962C8B-B14F-4D97-AF65-F5344CB8AC3E}">
        <p14:creationId xmlns:p14="http://schemas.microsoft.com/office/powerpoint/2010/main" xmlns="" val="257782340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133778" y="6380010"/>
            <a:ext cx="1663910" cy="386837"/>
          </a:xfrm>
          <a:prstGeom prst="rect">
            <a:avLst/>
          </a:prstGeom>
        </p:spPr>
      </p:pic>
      <p:sp>
        <p:nvSpPr>
          <p:cNvPr id="8" name="Zone de texte 2"/>
          <p:cNvSpPr txBox="1">
            <a:spLocks noChangeArrowheads="1"/>
          </p:cNvSpPr>
          <p:nvPr/>
        </p:nvSpPr>
        <p:spPr bwMode="auto">
          <a:xfrm>
            <a:off x="2401799" y="244729"/>
            <a:ext cx="3550920" cy="5946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32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LES CMCD</a:t>
            </a:r>
            <a:endParaRPr lang="fr-FR"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1056" y="839379"/>
            <a:ext cx="7112635" cy="5734050"/>
          </a:xfrm>
          <a:prstGeom prst="rect">
            <a:avLst/>
          </a:prstGeom>
          <a:noFill/>
          <a:ln>
            <a:noFill/>
          </a:ln>
        </p:spPr>
      </p:pic>
    </p:spTree>
    <p:extLst>
      <p:ext uri="{BB962C8B-B14F-4D97-AF65-F5344CB8AC3E}">
        <p14:creationId xmlns:p14="http://schemas.microsoft.com/office/powerpoint/2010/main" xmlns="" val="17196666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133778" y="6380010"/>
            <a:ext cx="1663910" cy="386837"/>
          </a:xfrm>
          <a:prstGeom prst="rect">
            <a:avLst/>
          </a:prstGeom>
        </p:spPr>
      </p:pic>
      <p:sp>
        <p:nvSpPr>
          <p:cNvPr id="8" name="Zone de texte 2"/>
          <p:cNvSpPr txBox="1">
            <a:spLocks noChangeArrowheads="1"/>
          </p:cNvSpPr>
          <p:nvPr/>
        </p:nvSpPr>
        <p:spPr bwMode="auto">
          <a:xfrm>
            <a:off x="2401799" y="244729"/>
            <a:ext cx="3550920" cy="59465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32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LES CMCD</a:t>
            </a:r>
            <a:endParaRPr lang="fr-FR"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04411" y="1823016"/>
            <a:ext cx="8891270" cy="3181985"/>
          </a:xfrm>
          <a:prstGeom prst="rect">
            <a:avLst/>
          </a:prstGeom>
          <a:noFill/>
          <a:ln>
            <a:noFill/>
          </a:ln>
        </p:spPr>
      </p:pic>
    </p:spTree>
    <p:extLst>
      <p:ext uri="{BB962C8B-B14F-4D97-AF65-F5344CB8AC3E}">
        <p14:creationId xmlns:p14="http://schemas.microsoft.com/office/powerpoint/2010/main" xmlns="" val="29157037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6143624" y="383215"/>
            <a:ext cx="5815013" cy="30027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8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LA COMMISSION TERRITORIALE D’ARBITRAGE (Vote)</a:t>
            </a:r>
          </a:p>
          <a:p>
            <a:pPr algn="r">
              <a:lnSpc>
                <a:spcPct val="107000"/>
              </a:lnSpc>
            </a:pP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r>
              <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Christophe CARON</a:t>
            </a:r>
          </a:p>
          <a:p>
            <a:pPr algn="r">
              <a:lnSpc>
                <a:spcPct val="107000"/>
              </a:lnSpc>
            </a:pPr>
            <a:r>
              <a:rPr lang="fr-FR" sz="36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Président de la commission</a:t>
            </a:r>
          </a:p>
          <a:p>
            <a:pPr algn="r">
              <a:lnSpc>
                <a:spcPct val="107000"/>
              </a:lnSpc>
            </a:pPr>
            <a:r>
              <a:rPr lang="fr-FR" sz="28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5700000.cra@ffhandball.net </a:t>
            </a:r>
            <a:endParaRPr lang="fr-FR" sz="2800" i="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pic>
        <p:nvPicPr>
          <p:cNvPr id="6" name="Imag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pic>
        <p:nvPicPr>
          <p:cNvPr id="2" name="Image 1"/>
          <p:cNvPicPr>
            <a:picLocks noChangeAspect="1"/>
          </p:cNvPicPr>
          <p:nvPr/>
        </p:nvPicPr>
        <p:blipFill rotWithShape="1">
          <a:blip r:embed="rId5" cstate="print">
            <a:extLst>
              <a:ext uri="{28A0092B-C50C-407E-A947-70E740481C1C}">
                <a14:useLocalDpi xmlns:a14="http://schemas.microsoft.com/office/drawing/2010/main" xmlns="" val="0"/>
              </a:ext>
            </a:extLst>
          </a:blip>
          <a:srcRect l="15833" t="11919" r="67135" b="59985"/>
          <a:stretch/>
        </p:blipFill>
        <p:spPr>
          <a:xfrm>
            <a:off x="3700463" y="671512"/>
            <a:ext cx="2342442" cy="2600326"/>
          </a:xfrm>
          <a:prstGeom prst="rect">
            <a:avLst/>
          </a:prstGeom>
          <a:ln>
            <a:noFill/>
          </a:ln>
          <a:effectLst>
            <a:softEdge rad="112500"/>
          </a:effectLst>
        </p:spPr>
      </p:pic>
    </p:spTree>
    <p:extLst>
      <p:ext uri="{BB962C8B-B14F-4D97-AF65-F5344CB8AC3E}">
        <p14:creationId xmlns:p14="http://schemas.microsoft.com/office/powerpoint/2010/main" xmlns="" val="13054855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9" name="Zone de texte 2"/>
          <p:cNvSpPr txBox="1">
            <a:spLocks noChangeArrowheads="1"/>
          </p:cNvSpPr>
          <p:nvPr/>
        </p:nvSpPr>
        <p:spPr bwMode="auto">
          <a:xfrm>
            <a:off x="3529014" y="221974"/>
            <a:ext cx="6829424" cy="3019425"/>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Depuis les élections </a:t>
            </a:r>
            <a:endParaRPr lang="fr-FR"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q"/>
            </a:pPr>
            <a:r>
              <a:rPr lang="fr-FR" sz="1600" kern="1200" dirty="0" smtClean="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Poursuite </a:t>
            </a:r>
            <a:r>
              <a:rPr lang="fr-FR" sz="16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et finalisation de l’état des lieux territorial</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Wingdings" panose="05000000000000000000" pitchFamily="2" charset="2"/>
              <a:buChar char="q"/>
            </a:pPr>
            <a:r>
              <a:rPr lang="fr-FR" sz="1600" kern="1200" dirty="0">
                <a:solidFill>
                  <a:srgbClr val="002060"/>
                </a:solidFill>
                <a:effectLst/>
                <a:latin typeface="Roboto" panose="02000000000000000000" pitchFamily="2" charset="0"/>
                <a:ea typeface="Times New Roman" panose="02020603050405020304" pitchFamily="18" charset="0"/>
              </a:rPr>
              <a:t>Mise en perspective du projet fédéral</a:t>
            </a:r>
            <a:endParaRPr lang="fr-FR" sz="1600" dirty="0">
              <a:effectLst/>
              <a:latin typeface="Times New Roman" panose="02020603050405020304" pitchFamily="18" charset="0"/>
              <a:ea typeface="Times New Roman" panose="02020603050405020304" pitchFamily="18" charset="0"/>
            </a:endParaRPr>
          </a:p>
          <a:p>
            <a:pPr marL="285750" indent="-285750">
              <a:spcAft>
                <a:spcPts val="0"/>
              </a:spcAft>
              <a:buFont typeface="Wingdings" panose="05000000000000000000" pitchFamily="2" charset="2"/>
              <a:buChar char="q"/>
            </a:pPr>
            <a:r>
              <a:rPr lang="fr-FR" sz="1600" kern="1200" dirty="0">
                <a:solidFill>
                  <a:srgbClr val="002060"/>
                </a:solidFill>
                <a:effectLst/>
                <a:latin typeface="Roboto" panose="02000000000000000000" pitchFamily="2" charset="0"/>
                <a:ea typeface="Times New Roman" panose="02020603050405020304" pitchFamily="18" charset="0"/>
              </a:rPr>
              <a:t>Participations aux différentes commissions (CRA NPDC, CRA Picardie, CRL HDF, COC HDF </a:t>
            </a:r>
            <a:r>
              <a:rPr lang="fr-FR" sz="1600" kern="1200" dirty="0" smtClean="0">
                <a:solidFill>
                  <a:srgbClr val="002060"/>
                </a:solidFill>
                <a:effectLst/>
                <a:latin typeface="Roboto" panose="02000000000000000000" pitchFamily="2" charset="0"/>
                <a:ea typeface="Times New Roman" panose="02020603050405020304" pitchFamily="18" charset="0"/>
              </a:rPr>
              <a:t>…)</a:t>
            </a:r>
          </a:p>
          <a:p>
            <a:pPr marL="285750" indent="-285750">
              <a:spcAft>
                <a:spcPts val="0"/>
              </a:spcAft>
              <a:buFont typeface="Wingdings" panose="05000000000000000000" pitchFamily="2" charset="2"/>
              <a:buChar char="q"/>
            </a:pPr>
            <a:endParaRPr lang="fr-FR" sz="1600" dirty="0">
              <a:effectLst/>
              <a:latin typeface="Times New Roman" panose="02020603050405020304" pitchFamily="18" charset="0"/>
              <a:ea typeface="Times New Roman" panose="02020603050405020304" pitchFamily="18" charset="0"/>
            </a:endParaRPr>
          </a:p>
          <a:p>
            <a:pPr marL="285750" indent="-285750">
              <a:spcAft>
                <a:spcPts val="0"/>
              </a:spcAft>
              <a:buFont typeface="Wingdings" panose="05000000000000000000" pitchFamily="2" charset="2"/>
              <a:buChar char="q"/>
            </a:pPr>
            <a:r>
              <a:rPr lang="fr-FR" sz="1600" kern="1200" dirty="0">
                <a:solidFill>
                  <a:srgbClr val="002060"/>
                </a:solidFill>
                <a:effectLst/>
                <a:latin typeface="Roboto" panose="02000000000000000000" pitchFamily="2" charset="0"/>
                <a:ea typeface="Times New Roman" panose="02020603050405020304" pitchFamily="18" charset="0"/>
              </a:rPr>
              <a:t>Consultations pour constituer la future </a:t>
            </a:r>
            <a:r>
              <a:rPr lang="fr-FR" sz="1600" kern="1200" dirty="0" smtClean="0">
                <a:solidFill>
                  <a:srgbClr val="002060"/>
                </a:solidFill>
                <a:effectLst/>
                <a:latin typeface="Roboto" panose="02000000000000000000" pitchFamily="2" charset="0"/>
                <a:ea typeface="Times New Roman" panose="02020603050405020304" pitchFamily="18" charset="0"/>
              </a:rPr>
              <a:t>CTA</a:t>
            </a:r>
          </a:p>
          <a:p>
            <a:pPr marL="285750" indent="-285750">
              <a:spcAft>
                <a:spcPts val="0"/>
              </a:spcAft>
              <a:buFont typeface="Wingdings" panose="05000000000000000000" pitchFamily="2" charset="2"/>
              <a:buChar char="q"/>
            </a:pPr>
            <a:endParaRPr lang="fr-FR" sz="1600" dirty="0">
              <a:effectLst/>
              <a:latin typeface="Times New Roman" panose="02020603050405020304" pitchFamily="18" charset="0"/>
              <a:ea typeface="Times New Roman" panose="02020603050405020304" pitchFamily="18" charset="0"/>
            </a:endParaRPr>
          </a:p>
          <a:p>
            <a:pPr marL="285750" indent="-285750">
              <a:spcAft>
                <a:spcPts val="0"/>
              </a:spcAft>
              <a:buFont typeface="Wingdings" panose="05000000000000000000" pitchFamily="2" charset="2"/>
              <a:buChar char="q"/>
            </a:pPr>
            <a:r>
              <a:rPr lang="fr-FR" sz="1600" kern="1200" dirty="0">
                <a:solidFill>
                  <a:srgbClr val="002060"/>
                </a:solidFill>
                <a:effectLst/>
                <a:latin typeface="Roboto" panose="02000000000000000000" pitchFamily="2" charset="0"/>
                <a:ea typeface="Times New Roman" panose="02020603050405020304" pitchFamily="18" charset="0"/>
              </a:rPr>
              <a:t>20 Mai : journée de rencontres de tous les Président(e)s de CTA à l’initiative de la DNA (François Garcia) et de la CCA</a:t>
            </a:r>
            <a:endParaRPr lang="fr-FR" sz="16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2"/>
          <p:cNvSpPr txBox="1">
            <a:spLocks noChangeArrowheads="1"/>
          </p:cNvSpPr>
          <p:nvPr/>
        </p:nvSpPr>
        <p:spPr bwMode="auto">
          <a:xfrm>
            <a:off x="4243389" y="3646851"/>
            <a:ext cx="7229474" cy="199651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2800" kern="1200" dirty="0">
                <a:solidFill>
                  <a:srgbClr val="C00000"/>
                </a:solidFill>
                <a:effectLst/>
                <a:latin typeface="Roboto" panose="02000000000000000000" pitchFamily="2" charset="0"/>
                <a:ea typeface="Times New Roman" panose="02020603050405020304" pitchFamily="18" charset="0"/>
                <a:cs typeface="Times New Roman" panose="02020603050405020304" pitchFamily="18" charset="0"/>
              </a:rPr>
              <a:t>2017-2018… Saison de transition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Structuration de l’offre de formation au sein de l’ITFE (Institut Territorial de la Formation et de l’Emploi) en lien avec l’IFFE (Institut Fédéral de la Formation et de l’Emploi) pour permettre aux clubs d’investir le champ de la formation au cours de cette saison dans le cas de la refonte du projet arbitrage, à savoir, une action sur 2 axes.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24347727"/>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996361" y="5771212"/>
            <a:ext cx="3062290" cy="986445"/>
          </a:xfrm>
          <a:prstGeom prst="rect">
            <a:avLst/>
          </a:prstGeom>
        </p:spPr>
      </p:pic>
      <p:sp>
        <p:nvSpPr>
          <p:cNvPr id="8" name="Zone de texte 2"/>
          <p:cNvSpPr txBox="1">
            <a:spLocks noChangeArrowheads="1"/>
          </p:cNvSpPr>
          <p:nvPr/>
        </p:nvSpPr>
        <p:spPr bwMode="auto">
          <a:xfrm>
            <a:off x="2280048" y="299844"/>
            <a:ext cx="3324225" cy="571500"/>
          </a:xfrm>
          <a:prstGeom prst="rect">
            <a:avLst/>
          </a:prstGeom>
          <a:solidFill>
            <a:srgbClr val="C00000"/>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600" b="1" dirty="0">
                <a:solidFill>
                  <a:srgbClr val="FFFFFF"/>
                </a:solidFill>
                <a:effectLst/>
                <a:latin typeface="Roboto" panose="02000000000000000000" pitchFamily="2" charset="0"/>
                <a:ea typeface="Calibri" panose="020F0502020204030204" pitchFamily="34" charset="0"/>
                <a:cs typeface="Times New Roman" panose="02020603050405020304" pitchFamily="18" charset="0"/>
              </a:rPr>
              <a:t>AXE CLUB, STRUCTURATION D’UNE ECOLE D’ARBITRAGE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2"/>
          <p:cNvSpPr txBox="1">
            <a:spLocks noChangeArrowheads="1"/>
          </p:cNvSpPr>
          <p:nvPr/>
        </p:nvSpPr>
        <p:spPr bwMode="auto">
          <a:xfrm>
            <a:off x="5604273" y="299844"/>
            <a:ext cx="6411514" cy="2757681"/>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marL="457200" indent="-228600" algn="just">
              <a:lnSpc>
                <a:spcPct val="107000"/>
              </a:lnSpc>
              <a:spcAft>
                <a:spcPts val="0"/>
              </a:spcAft>
            </a:pPr>
            <a:r>
              <a:rPr lang="fr-FR" sz="16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Un animateur en charge d’une école d’arbitrage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gn="just">
              <a:lnSpc>
                <a:spcPct val="107000"/>
              </a:lnSpc>
              <a:spcAft>
                <a:spcPts val="0"/>
              </a:spcAft>
            </a:pP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Il est le référent du club pour le territoire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gn="just">
              <a:lnSpc>
                <a:spcPct val="107000"/>
              </a:lnSpc>
              <a:spcAft>
                <a:spcPts val="0"/>
              </a:spcAft>
            </a:pP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Il coordonne des moyens humains et financiers  nécessaires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gn="just">
              <a:lnSpc>
                <a:spcPct val="107000"/>
              </a:lnSpc>
              <a:spcAft>
                <a:spcPts val="0"/>
              </a:spcAft>
            </a:pP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Il choisit les supports de formation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gn="just">
              <a:lnSpc>
                <a:spcPct val="107000"/>
              </a:lnSpc>
              <a:spcAft>
                <a:spcPts val="0"/>
              </a:spcAft>
            </a:pP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Il collabore avec le territoire sur le parcours du JAJ</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6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Détection - Formation au sein du club des Juges Arbitres Jeunes (JAJ club- JAJ T3)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6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Accompagnement des Juges Arbitres Jeunes sur les matchs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800"/>
              </a:spcAft>
            </a:pPr>
            <a:r>
              <a:rPr lang="fr-FR" sz="16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Participation aux regroupements proposés par le territoire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 de texte 2"/>
          <p:cNvSpPr txBox="1">
            <a:spLocks noChangeArrowheads="1"/>
          </p:cNvSpPr>
          <p:nvPr/>
        </p:nvSpPr>
        <p:spPr bwMode="auto">
          <a:xfrm>
            <a:off x="3752850" y="3257288"/>
            <a:ext cx="5019675" cy="3200662"/>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gn="just">
              <a:lnSpc>
                <a:spcPct val="107000"/>
              </a:lnSpc>
              <a:spcAft>
                <a:spcPts val="800"/>
              </a:spcAft>
            </a:pPr>
            <a:r>
              <a:rPr lang="fr-FR" sz="1600" dirty="0">
                <a:solidFill>
                  <a:srgbClr val="C00000"/>
                </a:solidFill>
                <a:latin typeface="Roboto" panose="02000000000000000000" pitchFamily="2" charset="0"/>
                <a:ea typeface="Roboto" panose="02000000000000000000" pitchFamily="2" charset="0"/>
              </a:rPr>
              <a:t>Club de niveau départemental </a:t>
            </a:r>
          </a:p>
          <a:p>
            <a:pPr marL="457200" indent="-228600" algn="just">
              <a:lnSpc>
                <a:spcPct val="107000"/>
              </a:lnSpc>
              <a:spcAft>
                <a:spcPts val="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accompagnateur  (formation des JAJ de club)</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nombre déterminé de JAJ qui contribuent à une CMCD de territoire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nombre déterminé de JA qui contribuent à une CMCD départementale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solidFill>
                  <a:srgbClr val="C00000"/>
                </a:solidFill>
                <a:latin typeface="Roboto" panose="02000000000000000000" pitchFamily="2" charset="0"/>
                <a:ea typeface="Roboto" panose="02000000000000000000" pitchFamily="2" charset="0"/>
              </a:rPr>
              <a:t>Club de niveau régional </a:t>
            </a:r>
          </a:p>
          <a:p>
            <a:pPr marL="457200" indent="-228600" algn="just">
              <a:lnSpc>
                <a:spcPct val="107000"/>
              </a:lnSpc>
              <a:spcAft>
                <a:spcPts val="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animateur  (organisation de la structure)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Deux accompagnateurs (formation des JAJ de club et de territoire)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nombre déterminé de JAJ qui contribuent à une CMCD de territoire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dirty="0">
                <a:solidFill>
                  <a:srgbClr val="C00000"/>
                </a:solidFill>
              </a:rPr>
              <a:t>Club de niveau national</a:t>
            </a:r>
          </a:p>
          <a:p>
            <a:pPr marL="457200" indent="-228600" algn="just">
              <a:lnSpc>
                <a:spcPct val="107000"/>
              </a:lnSpc>
              <a:spcAft>
                <a:spcPts val="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animateur  (organisation de la structure)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Deux accompagnateurs (formation des JAJ de club et de territoire)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juge superviseur (formation de JA de territoire)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nombre déterminé de JAJ qui contribuent à une CMCD de territoire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cteur droit avec flèche 3"/>
          <p:cNvCxnSpPr/>
          <p:nvPr/>
        </p:nvCxnSpPr>
        <p:spPr>
          <a:xfrm>
            <a:off x="3752850" y="1328738"/>
            <a:ext cx="1233488" cy="1728787"/>
          </a:xfrm>
          <a:prstGeom prst="straightConnector1">
            <a:avLst/>
          </a:prstGeom>
          <a:ln w="476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7071438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996361" y="5771212"/>
            <a:ext cx="3062290" cy="986445"/>
          </a:xfrm>
          <a:prstGeom prst="rect">
            <a:avLst/>
          </a:prstGeom>
        </p:spPr>
      </p:pic>
      <p:sp>
        <p:nvSpPr>
          <p:cNvPr id="9" name="Zone de texte 2"/>
          <p:cNvSpPr txBox="1">
            <a:spLocks noChangeArrowheads="1"/>
          </p:cNvSpPr>
          <p:nvPr/>
        </p:nvSpPr>
        <p:spPr bwMode="auto">
          <a:xfrm>
            <a:off x="2908092" y="339064"/>
            <a:ext cx="3121625" cy="1114982"/>
          </a:xfrm>
          <a:prstGeom prst="rect">
            <a:avLst/>
          </a:prstGeom>
          <a:solidFill>
            <a:srgbClr val="C00000"/>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600" b="1" dirty="0">
                <a:solidFill>
                  <a:srgbClr val="FFFFFF"/>
                </a:solidFill>
                <a:effectLst/>
                <a:latin typeface="Roboto" panose="02000000000000000000" pitchFamily="2" charset="0"/>
                <a:ea typeface="Calibri" panose="020F0502020204030204" pitchFamily="34" charset="0"/>
                <a:cs typeface="Times New Roman" panose="02020603050405020304" pitchFamily="18" charset="0"/>
              </a:rPr>
              <a:t>AXE TERRITOIRE, STRUCTURATION D’UNE COMMISSION TERRITORIALE D’ARBITRAGE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2"/>
          <p:cNvSpPr txBox="1">
            <a:spLocks noChangeArrowheads="1"/>
          </p:cNvSpPr>
          <p:nvPr/>
        </p:nvSpPr>
        <p:spPr bwMode="auto">
          <a:xfrm>
            <a:off x="6170010" y="339064"/>
            <a:ext cx="5652701" cy="2566173"/>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marL="457200" algn="just">
              <a:lnSpc>
                <a:spcPct val="107000"/>
              </a:lnSpc>
              <a:spcAft>
                <a:spcPts val="0"/>
              </a:spcAft>
            </a:pPr>
            <a:r>
              <a:rPr lang="fr-FR" sz="16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Création de 3 pôles d’activité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Pôle formation (certification des diverses populations)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Pôle juges arbitres jeunes (suivi du parcours du JAJ)</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Pôle juges arbitres (suivi du parcours du JA)</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6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Elaboration – contrôle des exigences et droits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Le Comité : </a:t>
            </a:r>
            <a:r>
              <a:rPr lang="fr-FR" sz="16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Contrôle </a:t>
            </a: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CMCD arbitrage adultes (club de niveau départemental)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Le Territoire : </a:t>
            </a:r>
            <a:r>
              <a:rPr lang="fr-FR" sz="16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Contrôle des écoles d’arbitrage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371600" algn="just">
              <a:lnSpc>
                <a:spcPct val="107000"/>
              </a:lnSpc>
              <a:spcAft>
                <a:spcPts val="0"/>
              </a:spcAft>
            </a:pPr>
            <a:r>
              <a:rPr lang="fr-FR" sz="16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Droit de formation pour le club et le territoire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 de texte 2"/>
          <p:cNvSpPr txBox="1">
            <a:spLocks noChangeArrowheads="1"/>
          </p:cNvSpPr>
          <p:nvPr/>
        </p:nvSpPr>
        <p:spPr bwMode="auto">
          <a:xfrm>
            <a:off x="3858016" y="3241399"/>
            <a:ext cx="7964695" cy="3019425"/>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2000" kern="1200" dirty="0">
                <a:solidFill>
                  <a:srgbClr val="C00000"/>
                </a:solidFill>
                <a:effectLst/>
                <a:latin typeface="Roboto" panose="02000000000000000000" pitchFamily="2" charset="0"/>
                <a:ea typeface="Times New Roman" panose="02020603050405020304" pitchFamily="18" charset="0"/>
                <a:cs typeface="Times New Roman" panose="02020603050405020304" pitchFamily="18" charset="0"/>
              </a:rPr>
              <a:t>Cela suppose ….</a:t>
            </a:r>
            <a:endParaRPr lang="fr-FR"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6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Une formation coordonnée, continue et uniforme au plus proche du club</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6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renforcement des niveaux de coopération avec les clubs (bassins de vie)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6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suivi du parcours du JAJ et JA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6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ruban pédagogique unique (méthodologie-référentiels-documentation…)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6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Une certification de l’encadrement (via des formateurs qualifiés)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6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 renouvellement et développement des filières JAJ et JA</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6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Une organisation centralisée des désignations (en-hors département)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0"/>
              </a:spcAft>
            </a:pPr>
            <a:r>
              <a:rPr lang="fr-FR" sz="16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Une labélisation des écoles d’arbitrage (valorisation)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gn="just">
              <a:lnSpc>
                <a:spcPct val="107000"/>
              </a:lnSpc>
              <a:spcAft>
                <a:spcPts val="800"/>
              </a:spcAft>
            </a:pPr>
            <a:r>
              <a:rPr lang="fr-FR" sz="16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Une charte de bonne conduite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886773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996361" y="5771212"/>
            <a:ext cx="3062290" cy="986445"/>
          </a:xfrm>
          <a:prstGeom prst="rect">
            <a:avLst/>
          </a:prstGeom>
        </p:spPr>
      </p:pic>
      <p:pic>
        <p:nvPicPr>
          <p:cNvPr id="2" name="Image 1"/>
          <p:cNvPicPr>
            <a:picLocks noChangeAspect="1"/>
          </p:cNvPicPr>
          <p:nvPr/>
        </p:nvPicPr>
        <p:blipFill rotWithShape="1">
          <a:blip r:embed="rId4" cstate="print"/>
          <a:srcRect l="10689" t="13822" r="15347" b="6697"/>
          <a:stretch/>
        </p:blipFill>
        <p:spPr>
          <a:xfrm>
            <a:off x="3529014" y="186280"/>
            <a:ext cx="7632334" cy="5803386"/>
          </a:xfrm>
          <a:prstGeom prst="rect">
            <a:avLst/>
          </a:prstGeom>
        </p:spPr>
      </p:pic>
    </p:spTree>
    <p:extLst>
      <p:ext uri="{BB962C8B-B14F-4D97-AF65-F5344CB8AC3E}">
        <p14:creationId xmlns:p14="http://schemas.microsoft.com/office/powerpoint/2010/main" xmlns="" val="146465091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3071811" y="1654804"/>
            <a:ext cx="8986840" cy="35029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LE PASSÉ</a:t>
            </a:r>
          </a:p>
          <a:p>
            <a:pPr algn="r">
              <a:lnSpc>
                <a:spcPct val="107000"/>
              </a:lnSpc>
              <a:spcAft>
                <a:spcPts val="800"/>
              </a:spcAft>
            </a:pPr>
            <a:r>
              <a:rPr lang="fr-FR" sz="2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4000" b="1"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t>
            </a:r>
            <a:r>
              <a:rPr lang="fr-FR" sz="4000" b="1" dirty="0">
                <a:solidFill>
                  <a:srgbClr val="002060"/>
                </a:solidFill>
                <a:latin typeface="Roboto" panose="02000000000000000000" pitchFamily="2" charset="0"/>
                <a:ea typeface="Roboto" panose="02000000000000000000" pitchFamily="2" charset="0"/>
              </a:rPr>
              <a:t>Comptes 2016 / Nord Pas de Calais</a:t>
            </a:r>
            <a:endParaRPr lang="fr-FR" sz="4000" b="1" dirty="0">
              <a:solidFill>
                <a:srgbClr val="002060"/>
              </a:solidFill>
              <a:effectLst/>
              <a:latin typeface="Roboto" panose="02000000000000000000" pitchFamily="2" charset="0"/>
              <a:ea typeface="Roboto" panose="02000000000000000000" pitchFamily="2" charset="0"/>
              <a:cs typeface="Times New Roman" panose="02020603050405020304" pitchFamily="18" charset="0"/>
            </a:endParaRP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Tree>
    <p:extLst>
      <p:ext uri="{BB962C8B-B14F-4D97-AF65-F5344CB8AC3E}">
        <p14:creationId xmlns:p14="http://schemas.microsoft.com/office/powerpoint/2010/main" xmlns="" val="8859040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996361" y="5771212"/>
            <a:ext cx="3062290" cy="986445"/>
          </a:xfrm>
          <a:prstGeom prst="rect">
            <a:avLst/>
          </a:prstGeom>
        </p:spPr>
      </p:pic>
      <p:sp>
        <p:nvSpPr>
          <p:cNvPr id="5" name="Zone de texte 2"/>
          <p:cNvSpPr txBox="1">
            <a:spLocks noChangeArrowheads="1"/>
          </p:cNvSpPr>
          <p:nvPr/>
        </p:nvSpPr>
        <p:spPr bwMode="auto">
          <a:xfrm>
            <a:off x="3297836" y="1712548"/>
            <a:ext cx="8529404" cy="3788842"/>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2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ACTIONS A COURT TERME </a:t>
            </a:r>
            <a:endParaRPr lang="fr-FR"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DES LE DEBUT DE SAISON (ET MEME AVANT</a:t>
            </a:r>
            <a:r>
              <a:rPr lang="fr-FR"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a:t>
            </a:r>
          </a:p>
          <a:p>
            <a:pPr algn="ctr">
              <a:lnSpc>
                <a:spcPct val="107000"/>
              </a:lnSpc>
              <a:spcAft>
                <a:spcPts val="800"/>
              </a:spcAft>
            </a:pP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0"/>
              </a:spcAft>
              <a:buFont typeface="Wingdings" panose="05000000000000000000" pitchFamily="2" charset="2"/>
              <a:buChar char="q"/>
            </a:pPr>
            <a:r>
              <a:rPr lang="fr-FR"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Mise en œuvre opérationnelle de la commission avec une base de travail qui s’appuie sur l’ensemble du territoire et mobilisation des personnes ressources identifiées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0"/>
              </a:spcAft>
              <a:buFont typeface="Wingdings" panose="05000000000000000000" pitchFamily="2" charset="2"/>
              <a:buChar char="q"/>
            </a:pPr>
            <a:r>
              <a:rPr lang="fr-FR"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Défraiements identiques sur le territoire, sur la base du niveau de jeu arbitré</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0"/>
              </a:spcAft>
              <a:buFont typeface="Wingdings" panose="05000000000000000000" pitchFamily="2" charset="2"/>
              <a:buChar char="q"/>
            </a:pPr>
            <a:r>
              <a:rPr lang="fr-FR"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Élections de représentants d’arbitres qui seront invités en CTA (2 arbitres représentatifs du territoire)</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285750" algn="just">
              <a:lnSpc>
                <a:spcPct val="107000"/>
              </a:lnSpc>
              <a:spcAft>
                <a:spcPts val="800"/>
              </a:spcAft>
              <a:buFont typeface="Wingdings" panose="05000000000000000000" pitchFamily="2" charset="2"/>
              <a:buChar char="q"/>
            </a:pPr>
            <a:r>
              <a:rPr lang="fr-FR"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Désignations au mois</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25177829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5314950" y="383215"/>
            <a:ext cx="6643688" cy="30027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8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LA COMMISSION COMMUNICATION</a:t>
            </a:r>
          </a:p>
          <a:p>
            <a:pPr algn="ctr">
              <a:lnSpc>
                <a:spcPct val="107000"/>
              </a:lnSpc>
            </a:pPr>
            <a:r>
              <a:rPr lang="fr-FR" sz="48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(Vote)</a:t>
            </a:r>
          </a:p>
          <a:p>
            <a:pPr algn="r">
              <a:lnSpc>
                <a:spcPct val="107000"/>
              </a:lnSpc>
            </a:pP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r>
              <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Michel DESTOMBES</a:t>
            </a:r>
          </a:p>
          <a:p>
            <a:pPr algn="r">
              <a:lnSpc>
                <a:spcPct val="107000"/>
              </a:lnSpc>
            </a:pPr>
            <a:r>
              <a:rPr lang="fr-FR" sz="36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Président de la commission</a:t>
            </a:r>
          </a:p>
          <a:p>
            <a:pPr algn="r">
              <a:lnSpc>
                <a:spcPct val="107000"/>
              </a:lnSpc>
            </a:pPr>
            <a:r>
              <a:rPr lang="fr-FR" sz="28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5700000.com@ffhandball.net </a:t>
            </a:r>
            <a:endParaRPr lang="fr-FR" sz="2800" i="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xmlns="" val="0"/>
              </a:ext>
            </a:extLst>
          </a:blip>
          <a:srcRect l="24484" t="20346" r="20489" b="50217"/>
          <a:stretch/>
        </p:blipFill>
        <p:spPr>
          <a:xfrm>
            <a:off x="3529014" y="697540"/>
            <a:ext cx="2281889" cy="2170189"/>
          </a:xfrm>
          <a:prstGeom prst="rect">
            <a:avLst/>
          </a:prstGeom>
          <a:ln>
            <a:noFill/>
          </a:ln>
          <a:effectLst>
            <a:softEdge rad="112500"/>
          </a:effectLst>
        </p:spPr>
      </p:pic>
    </p:spTree>
    <p:extLst>
      <p:ext uri="{BB962C8B-B14F-4D97-AF65-F5344CB8AC3E}">
        <p14:creationId xmlns:p14="http://schemas.microsoft.com/office/powerpoint/2010/main" xmlns="" val="168875613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8" name="Zone de texte 2"/>
          <p:cNvSpPr txBox="1">
            <a:spLocks noChangeArrowheads="1"/>
          </p:cNvSpPr>
          <p:nvPr/>
        </p:nvSpPr>
        <p:spPr bwMode="auto">
          <a:xfrm>
            <a:off x="6430322" y="3405628"/>
            <a:ext cx="5403215" cy="2237740"/>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PROJET 2017/2018</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Formalisation d’un plan de communication </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Formalisation d’une charte graphique </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Des supports Ligue des Hauts de France </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Une plaquette de présentation </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Une page Facebook, un site internet, une newsletter</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L’achat de signalétiques (Banderoles, Roll up ,…) </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Des goodies</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La mise en place d’un groupe d’envoyés spéciaux </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Du temps de travail d’un professionnel dédié à la communication</a:t>
            </a:r>
            <a:endParaRPr lang="fr-FR" sz="1200" dirty="0">
              <a:effectLst/>
              <a:latin typeface="Times New Roman" panose="02020603050405020304" pitchFamily="18" charset="0"/>
              <a:ea typeface="Times New Roman" panose="02020603050405020304" pitchFamily="18" charset="0"/>
            </a:endParaRPr>
          </a:p>
          <a:p>
            <a:pPr algn="just">
              <a:spcAft>
                <a:spcPts val="0"/>
              </a:spcAft>
            </a:pPr>
            <a:r>
              <a:rPr lang="fr-FR" sz="1200" dirty="0">
                <a:effectLst/>
                <a:latin typeface="Times New Roman" panose="02020603050405020304" pitchFamily="18" charset="0"/>
                <a:ea typeface="Times New Roman" panose="02020603050405020304" pitchFamily="18" charset="0"/>
              </a:rPr>
              <a:t> </a:t>
            </a:r>
          </a:p>
          <a:p>
            <a:pPr algn="just">
              <a:lnSpc>
                <a:spcPct val="107000"/>
              </a:lnSpc>
              <a:spcAft>
                <a:spcPts val="0"/>
              </a:spcAft>
            </a:pPr>
            <a:r>
              <a:rPr lang="fr-FR" sz="1100" dirty="0">
                <a:solidFill>
                  <a:srgbClr val="E83E36"/>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2"/>
          <p:cNvSpPr txBox="1">
            <a:spLocks noChangeArrowheads="1"/>
          </p:cNvSpPr>
          <p:nvPr/>
        </p:nvSpPr>
        <p:spPr bwMode="auto">
          <a:xfrm>
            <a:off x="7884826" y="727833"/>
            <a:ext cx="3951886" cy="1774190"/>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Etablir une stratégie de communication</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Déterminer </a:t>
            </a:r>
            <a:r>
              <a:rPr lang="fr-FR" sz="1200" kern="1200" dirty="0">
                <a:solidFill>
                  <a:srgbClr val="AB2B25"/>
                </a:solidFill>
                <a:effectLst/>
                <a:latin typeface="Roboto" panose="02000000000000000000" pitchFamily="2" charset="0"/>
                <a:ea typeface="Roboto" panose="02000000000000000000" pitchFamily="2" charset="0"/>
              </a:rPr>
              <a:t>les cibles </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Définir </a:t>
            </a:r>
            <a:r>
              <a:rPr lang="fr-FR" sz="1200" kern="1200" dirty="0">
                <a:solidFill>
                  <a:srgbClr val="AB2B25"/>
                </a:solidFill>
                <a:effectLst/>
                <a:latin typeface="Roboto" panose="02000000000000000000" pitchFamily="2" charset="0"/>
                <a:ea typeface="Roboto" panose="02000000000000000000" pitchFamily="2" charset="0"/>
              </a:rPr>
              <a:t>le message </a:t>
            </a:r>
            <a:r>
              <a:rPr lang="fr-FR" sz="1200" kern="1200" dirty="0">
                <a:solidFill>
                  <a:srgbClr val="213B5E"/>
                </a:solidFill>
                <a:effectLst/>
                <a:latin typeface="Roboto" panose="02000000000000000000" pitchFamily="2" charset="0"/>
                <a:ea typeface="Roboto" panose="02000000000000000000" pitchFamily="2" charset="0"/>
              </a:rPr>
              <a:t>à transmettre</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Définir </a:t>
            </a:r>
            <a:r>
              <a:rPr lang="fr-FR" sz="1200" kern="1200" dirty="0">
                <a:solidFill>
                  <a:srgbClr val="AB2B25"/>
                </a:solidFill>
                <a:effectLst/>
                <a:latin typeface="Roboto" panose="02000000000000000000" pitchFamily="2" charset="0"/>
                <a:ea typeface="Roboto" panose="02000000000000000000" pitchFamily="2" charset="0"/>
              </a:rPr>
              <a:t>les objectifs </a:t>
            </a:r>
            <a:r>
              <a:rPr lang="fr-FR" sz="1200" kern="1200" dirty="0">
                <a:solidFill>
                  <a:srgbClr val="213B5E"/>
                </a:solidFill>
                <a:effectLst/>
                <a:latin typeface="Roboto" panose="02000000000000000000" pitchFamily="2" charset="0"/>
                <a:ea typeface="Roboto" panose="02000000000000000000" pitchFamily="2" charset="0"/>
              </a:rPr>
              <a:t>de communication</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Choisir </a:t>
            </a:r>
            <a:r>
              <a:rPr lang="fr-FR" sz="1200" kern="1200" dirty="0">
                <a:solidFill>
                  <a:srgbClr val="AB2B25"/>
                </a:solidFill>
                <a:effectLst/>
                <a:latin typeface="Roboto" panose="02000000000000000000" pitchFamily="2" charset="0"/>
                <a:ea typeface="Roboto" panose="02000000000000000000" pitchFamily="2" charset="0"/>
              </a:rPr>
              <a:t>les supports et canaux </a:t>
            </a:r>
            <a:r>
              <a:rPr lang="fr-FR" sz="1200" kern="1200" dirty="0">
                <a:solidFill>
                  <a:srgbClr val="213B5E"/>
                </a:solidFill>
                <a:effectLst/>
                <a:latin typeface="Roboto" panose="02000000000000000000" pitchFamily="2" charset="0"/>
                <a:ea typeface="Roboto" panose="02000000000000000000" pitchFamily="2" charset="0"/>
              </a:rPr>
              <a:t>de communication adaptés</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Réaliser </a:t>
            </a:r>
            <a:r>
              <a:rPr lang="fr-FR" sz="1200" kern="1200" dirty="0">
                <a:solidFill>
                  <a:srgbClr val="AB2B25"/>
                </a:solidFill>
                <a:effectLst/>
                <a:latin typeface="Roboto" panose="02000000000000000000" pitchFamily="2" charset="0"/>
                <a:ea typeface="Roboto" panose="02000000000000000000" pitchFamily="2" charset="0"/>
              </a:rPr>
              <a:t>un plan de communication </a:t>
            </a:r>
            <a:endParaRPr lang="fr-FR" sz="1200" dirty="0">
              <a:effectLst/>
              <a:latin typeface="Times New Roman" panose="02020603050405020304" pitchFamily="18" charset="0"/>
              <a:ea typeface="Times New Roman" panose="02020603050405020304" pitchFamily="18" charset="0"/>
            </a:endParaRPr>
          </a:p>
          <a:p>
            <a:pPr marL="914400" indent="-22860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Etablir </a:t>
            </a:r>
            <a:r>
              <a:rPr lang="fr-FR" sz="1200" kern="1200" dirty="0">
                <a:solidFill>
                  <a:srgbClr val="AB2B25"/>
                </a:solidFill>
                <a:effectLst/>
                <a:latin typeface="Roboto" panose="02000000000000000000" pitchFamily="2" charset="0"/>
                <a:ea typeface="Roboto" panose="02000000000000000000" pitchFamily="2" charset="0"/>
              </a:rPr>
              <a:t>un budget </a:t>
            </a:r>
            <a:r>
              <a:rPr lang="fr-FR" sz="1200" kern="1200" dirty="0">
                <a:solidFill>
                  <a:srgbClr val="213B5E"/>
                </a:solidFill>
                <a:effectLst/>
                <a:latin typeface="Roboto" panose="02000000000000000000" pitchFamily="2" charset="0"/>
                <a:ea typeface="Roboto" panose="02000000000000000000" pitchFamily="2" charset="0"/>
              </a:rPr>
              <a:t>de communication </a:t>
            </a:r>
            <a:endParaRPr lang="fr-FR" sz="1200" dirty="0">
              <a:effectLst/>
              <a:latin typeface="Times New Roman" panose="02020603050405020304" pitchFamily="18" charset="0"/>
              <a:ea typeface="Times New Roman" panose="02020603050405020304" pitchFamily="18" charset="0"/>
            </a:endParaRPr>
          </a:p>
          <a:p>
            <a:pPr algn="just">
              <a:lnSpc>
                <a:spcPct val="107000"/>
              </a:lnSpc>
              <a:spcAft>
                <a:spcPts val="0"/>
              </a:spcAft>
            </a:pPr>
            <a:r>
              <a:rPr lang="fr-FR" sz="1100" dirty="0">
                <a:solidFill>
                  <a:srgbClr val="E83E36"/>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2"/>
          <p:cNvSpPr txBox="1">
            <a:spLocks noChangeArrowheads="1"/>
          </p:cNvSpPr>
          <p:nvPr/>
        </p:nvSpPr>
        <p:spPr bwMode="auto">
          <a:xfrm>
            <a:off x="2967032" y="393188"/>
            <a:ext cx="4434840" cy="2443480"/>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effectLst/>
                <a:latin typeface="Roboto" panose="02000000000000000000" pitchFamily="2" charset="0"/>
                <a:ea typeface="Calibri" panose="020F0502020204030204" pitchFamily="34" charset="0"/>
                <a:cs typeface="Times New Roman" panose="02020603050405020304" pitchFamily="18" charset="0"/>
              </a:rPr>
              <a:t> </a:t>
            </a: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La communication, pour quoi faire ?</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914400" indent="-73406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Pour </a:t>
            </a:r>
            <a:r>
              <a:rPr lang="fr-FR" sz="1200" kern="1200" dirty="0">
                <a:solidFill>
                  <a:srgbClr val="AB2B25"/>
                </a:solidFill>
                <a:effectLst/>
                <a:latin typeface="Roboto" panose="02000000000000000000" pitchFamily="2" charset="0"/>
                <a:ea typeface="Roboto" panose="02000000000000000000" pitchFamily="2" charset="0"/>
              </a:rPr>
              <a:t>informer </a:t>
            </a:r>
            <a:r>
              <a:rPr lang="fr-FR" sz="1200" kern="1200" dirty="0">
                <a:solidFill>
                  <a:srgbClr val="213B5E"/>
                </a:solidFill>
                <a:effectLst/>
                <a:latin typeface="Roboto" panose="02000000000000000000" pitchFamily="2" charset="0"/>
                <a:ea typeface="Roboto" panose="02000000000000000000" pitchFamily="2" charset="0"/>
              </a:rPr>
              <a:t>l’ensemble des adhérents et </a:t>
            </a:r>
            <a:r>
              <a:rPr lang="fr-FR" sz="1200" kern="1200" dirty="0">
                <a:solidFill>
                  <a:srgbClr val="AB2B25"/>
                </a:solidFill>
                <a:effectLst/>
                <a:latin typeface="Roboto" panose="02000000000000000000" pitchFamily="2" charset="0"/>
                <a:ea typeface="Roboto" panose="02000000000000000000" pitchFamily="2" charset="0"/>
              </a:rPr>
              <a:t>mobiliser</a:t>
            </a:r>
            <a:r>
              <a:rPr lang="fr-FR" sz="1200" kern="1200" dirty="0">
                <a:solidFill>
                  <a:srgbClr val="213B5E"/>
                </a:solidFill>
                <a:effectLst/>
                <a:latin typeface="Roboto" panose="02000000000000000000" pitchFamily="2" charset="0"/>
                <a:ea typeface="Roboto" panose="02000000000000000000" pitchFamily="2" charset="0"/>
              </a:rPr>
              <a:t> les acteurs de l’association </a:t>
            </a:r>
            <a:endParaRPr lang="fr-FR" sz="1200" dirty="0">
              <a:effectLst/>
              <a:latin typeface="Times New Roman" panose="02020603050405020304" pitchFamily="18" charset="0"/>
              <a:ea typeface="Times New Roman" panose="02020603050405020304" pitchFamily="18" charset="0"/>
            </a:endParaRPr>
          </a:p>
          <a:p>
            <a:pPr marL="1828800" indent="-228600" algn="just">
              <a:spcAft>
                <a:spcPts val="0"/>
              </a:spcAft>
              <a:tabLst>
                <a:tab pos="914400" algn="l"/>
              </a:tabLst>
            </a:pPr>
            <a:r>
              <a:rPr lang="fr-FR" sz="1200" i="1" kern="1200" dirty="0">
                <a:solidFill>
                  <a:srgbClr val="213B5E"/>
                </a:solidFill>
                <a:effectLst/>
                <a:latin typeface="Roboto" panose="02000000000000000000" pitchFamily="2" charset="0"/>
                <a:ea typeface="Roboto" panose="02000000000000000000" pitchFamily="2" charset="0"/>
              </a:rPr>
              <a:t>Sur ce que fait la structure </a:t>
            </a:r>
            <a:endParaRPr lang="fr-FR" sz="1200" dirty="0">
              <a:effectLst/>
              <a:latin typeface="Times New Roman" panose="02020603050405020304" pitchFamily="18" charset="0"/>
              <a:ea typeface="Times New Roman" panose="02020603050405020304" pitchFamily="18" charset="0"/>
            </a:endParaRPr>
          </a:p>
          <a:p>
            <a:pPr marL="1828800" indent="-228600" algn="just">
              <a:spcAft>
                <a:spcPts val="0"/>
              </a:spcAft>
              <a:tabLst>
                <a:tab pos="914400" algn="l"/>
              </a:tabLst>
            </a:pPr>
            <a:r>
              <a:rPr lang="fr-FR" sz="1200" i="1" kern="1200" dirty="0">
                <a:solidFill>
                  <a:srgbClr val="213B5E"/>
                </a:solidFill>
                <a:effectLst/>
                <a:latin typeface="Roboto" panose="02000000000000000000" pitchFamily="2" charset="0"/>
                <a:ea typeface="Roboto" panose="02000000000000000000" pitchFamily="2" charset="0"/>
              </a:rPr>
              <a:t>Sur ce que va faire la structure</a:t>
            </a:r>
            <a:endParaRPr lang="fr-FR" sz="1200" dirty="0">
              <a:effectLst/>
              <a:latin typeface="Times New Roman" panose="02020603050405020304" pitchFamily="18" charset="0"/>
              <a:ea typeface="Times New Roman" panose="02020603050405020304" pitchFamily="18" charset="0"/>
            </a:endParaRPr>
          </a:p>
          <a:p>
            <a:pPr marL="914400" indent="-73406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Pour </a:t>
            </a:r>
            <a:r>
              <a:rPr lang="fr-FR" sz="1200" kern="1200" dirty="0">
                <a:solidFill>
                  <a:srgbClr val="AB2B25"/>
                </a:solidFill>
                <a:effectLst/>
                <a:latin typeface="Roboto" panose="02000000000000000000" pitchFamily="2" charset="0"/>
                <a:ea typeface="Roboto" panose="02000000000000000000" pitchFamily="2" charset="0"/>
              </a:rPr>
              <a:t>informer les partenaires </a:t>
            </a:r>
            <a:r>
              <a:rPr lang="fr-FR" sz="1200" kern="1200" dirty="0">
                <a:solidFill>
                  <a:srgbClr val="213B5E"/>
                </a:solidFill>
                <a:effectLst/>
                <a:latin typeface="Roboto" panose="02000000000000000000" pitchFamily="2" charset="0"/>
                <a:ea typeface="Roboto" panose="02000000000000000000" pitchFamily="2" charset="0"/>
              </a:rPr>
              <a:t>de l’association et en trouver des nouveaux</a:t>
            </a:r>
            <a:endParaRPr lang="fr-FR" sz="1200" dirty="0">
              <a:effectLst/>
              <a:latin typeface="Times New Roman" panose="02020603050405020304" pitchFamily="18" charset="0"/>
              <a:ea typeface="Times New Roman" panose="02020603050405020304" pitchFamily="18" charset="0"/>
            </a:endParaRPr>
          </a:p>
          <a:p>
            <a:pPr marL="914400" indent="-73406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Pour </a:t>
            </a:r>
            <a:r>
              <a:rPr lang="fr-FR" sz="1200" kern="1200" dirty="0">
                <a:solidFill>
                  <a:srgbClr val="AB2B25"/>
                </a:solidFill>
                <a:effectLst/>
                <a:latin typeface="Roboto" panose="02000000000000000000" pitchFamily="2" charset="0"/>
                <a:ea typeface="Roboto" panose="02000000000000000000" pitchFamily="2" charset="0"/>
              </a:rPr>
              <a:t>augmenter le nombre d’acteurs </a:t>
            </a:r>
            <a:r>
              <a:rPr lang="fr-FR" sz="1200" kern="1200" dirty="0">
                <a:solidFill>
                  <a:srgbClr val="213B5E"/>
                </a:solidFill>
                <a:effectLst/>
                <a:latin typeface="Roboto" panose="02000000000000000000" pitchFamily="2" charset="0"/>
                <a:ea typeface="Roboto" panose="02000000000000000000" pitchFamily="2" charset="0"/>
              </a:rPr>
              <a:t>dans la structure (nouveaux adhérents, nouveaux bénévoles, …) </a:t>
            </a:r>
            <a:endParaRPr lang="fr-FR" sz="1200" dirty="0">
              <a:effectLst/>
              <a:latin typeface="Times New Roman" panose="02020603050405020304" pitchFamily="18" charset="0"/>
              <a:ea typeface="Times New Roman" panose="02020603050405020304" pitchFamily="18" charset="0"/>
            </a:endParaRPr>
          </a:p>
          <a:p>
            <a:pPr marL="914400" indent="-73406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Pour trouver </a:t>
            </a:r>
            <a:r>
              <a:rPr lang="fr-FR" sz="1200" kern="1200" dirty="0">
                <a:solidFill>
                  <a:srgbClr val="AB2B25"/>
                </a:solidFill>
                <a:effectLst/>
                <a:latin typeface="Roboto" panose="02000000000000000000" pitchFamily="2" charset="0"/>
                <a:ea typeface="Roboto" panose="02000000000000000000" pitchFamily="2" charset="0"/>
              </a:rPr>
              <a:t>des financements</a:t>
            </a:r>
            <a:endParaRPr lang="fr-FR" sz="1200" dirty="0">
              <a:effectLst/>
              <a:latin typeface="Times New Roman" panose="02020603050405020304" pitchFamily="18" charset="0"/>
              <a:ea typeface="Times New Roman" panose="02020603050405020304" pitchFamily="18" charset="0"/>
            </a:endParaRPr>
          </a:p>
          <a:p>
            <a:pPr marL="914400" indent="-734060" algn="just">
              <a:spcAft>
                <a:spcPts val="0"/>
              </a:spcAft>
              <a:tabLst>
                <a:tab pos="457200" algn="l"/>
              </a:tabLst>
            </a:pPr>
            <a:r>
              <a:rPr lang="fr-FR" sz="1200" kern="1200" dirty="0">
                <a:solidFill>
                  <a:srgbClr val="213B5E"/>
                </a:solidFill>
                <a:effectLst/>
                <a:latin typeface="Roboto" panose="02000000000000000000" pitchFamily="2" charset="0"/>
                <a:ea typeface="Roboto" panose="02000000000000000000" pitchFamily="2" charset="0"/>
              </a:rPr>
              <a:t>Pour valoriser le projet, </a:t>
            </a:r>
            <a:r>
              <a:rPr lang="fr-FR" sz="1200" kern="1200" dirty="0">
                <a:solidFill>
                  <a:srgbClr val="AB2B25"/>
                </a:solidFill>
                <a:effectLst/>
                <a:latin typeface="Roboto" panose="02000000000000000000" pitchFamily="2" charset="0"/>
                <a:ea typeface="Roboto" panose="02000000000000000000" pitchFamily="2" charset="0"/>
              </a:rPr>
              <a:t>faire connaître </a:t>
            </a:r>
            <a:r>
              <a:rPr lang="fr-FR" sz="1200" kern="1200" dirty="0">
                <a:solidFill>
                  <a:srgbClr val="213B5E"/>
                </a:solidFill>
                <a:effectLst/>
                <a:latin typeface="Roboto" panose="02000000000000000000" pitchFamily="2" charset="0"/>
                <a:ea typeface="Roboto" panose="02000000000000000000" pitchFamily="2" charset="0"/>
              </a:rPr>
              <a:t>la structure</a:t>
            </a:r>
            <a:endParaRPr lang="fr-FR" sz="1200" dirty="0">
              <a:effectLst/>
              <a:latin typeface="Times New Roman" panose="02020603050405020304" pitchFamily="18" charset="0"/>
              <a:ea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Diagramme 10"/>
          <p:cNvGraphicFramePr/>
          <p:nvPr>
            <p:extLst>
              <p:ext uri="{D42A27DB-BD31-4B8C-83A1-F6EECF244321}">
                <p14:modId xmlns:p14="http://schemas.microsoft.com/office/powerpoint/2010/main" xmlns="" val="1834573666"/>
              </p:ext>
            </p:extLst>
          </p:nvPr>
        </p:nvGraphicFramePr>
        <p:xfrm>
          <a:off x="2603812" y="3342621"/>
          <a:ext cx="4352925" cy="2695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00310584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6229350" y="383215"/>
            <a:ext cx="5729288" cy="30027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LA COMMISSION DE DEVELOPPEMENT</a:t>
            </a:r>
          </a:p>
          <a:p>
            <a:pPr algn="ctr">
              <a:lnSpc>
                <a:spcPct val="107000"/>
              </a:lnSpc>
            </a:pPr>
            <a:r>
              <a:rPr lang="fr-FR" sz="4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(Vote) </a:t>
            </a:r>
          </a:p>
          <a:p>
            <a:pPr algn="ctr">
              <a:lnSpc>
                <a:spcPct val="107000"/>
              </a:lnSpc>
            </a:pPr>
            <a:endParaRPr lang="fr-FR" sz="4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r>
              <a:rPr lang="fr-FR" sz="32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Betty ROLLET</a:t>
            </a:r>
          </a:p>
          <a:p>
            <a:pPr algn="r">
              <a:lnSpc>
                <a:spcPct val="107000"/>
              </a:lnSpc>
            </a:pPr>
            <a:r>
              <a:rPr lang="fr-FR" sz="32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Présidente de la commission</a:t>
            </a:r>
          </a:p>
          <a:p>
            <a:pPr algn="r">
              <a:lnSpc>
                <a:spcPct val="107000"/>
              </a:lnSpc>
            </a:pPr>
            <a:r>
              <a:rPr lang="fr-FR" sz="24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5700000.dev@ffhandball.net</a:t>
            </a:r>
          </a:p>
          <a:p>
            <a:pPr algn="r">
              <a:lnSpc>
                <a:spcPct val="107000"/>
              </a:lnSpc>
            </a:pPr>
            <a:r>
              <a:rPr lang="fr-FR" sz="36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3600" i="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xmlns="" val="0"/>
              </a:ext>
            </a:extLst>
          </a:blip>
          <a:srcRect b="19223"/>
          <a:stretch/>
        </p:blipFill>
        <p:spPr>
          <a:xfrm>
            <a:off x="3600265" y="216546"/>
            <a:ext cx="2557833" cy="3024853"/>
          </a:xfrm>
          <a:prstGeom prst="rect">
            <a:avLst/>
          </a:prstGeom>
          <a:ln>
            <a:noFill/>
          </a:ln>
          <a:effectLst>
            <a:softEdge rad="112500"/>
          </a:effectLst>
        </p:spPr>
      </p:pic>
    </p:spTree>
    <p:extLst>
      <p:ext uri="{BB962C8B-B14F-4D97-AF65-F5344CB8AC3E}">
        <p14:creationId xmlns:p14="http://schemas.microsoft.com/office/powerpoint/2010/main" xmlns="" val="69087287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916797" y="6192379"/>
            <a:ext cx="2141854" cy="588776"/>
          </a:xfrm>
          <a:prstGeom prst="rect">
            <a:avLst/>
          </a:prstGeom>
        </p:spPr>
      </p:pic>
      <p:sp>
        <p:nvSpPr>
          <p:cNvPr id="8" name="Zone de texte 2"/>
          <p:cNvSpPr txBox="1">
            <a:spLocks noChangeArrowheads="1"/>
          </p:cNvSpPr>
          <p:nvPr/>
        </p:nvSpPr>
        <p:spPr bwMode="auto">
          <a:xfrm>
            <a:off x="2915921" y="472773"/>
            <a:ext cx="4558030" cy="3079896"/>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De février à juin 2017</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Poursuite des actions des 2 anciennes Ligues et gestion du quotidien: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CNDS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Label Ecole de Handball</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Aide aux clubs pour leurs événements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fr-FR" sz="1200" kern="1200" dirty="0" err="1">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Sandballs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RAM-DAM</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Foire d’Amiens</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Service civique</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Label Club Formateur</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Charte Fair-Play</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Création club</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Inventaire matériel</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Aft>
                <a:spcPts val="0"/>
              </a:spcAft>
              <a:buFont typeface="Arial" panose="020B0604020202020204" pitchFamily="34" charset="0"/>
              <a:buChar char="•"/>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fr-FR" sz="1200" dirty="0">
                <a:effectLst/>
                <a:latin typeface="Times New Roman" panose="02020603050405020304" pitchFamily="18" charset="0"/>
                <a:ea typeface="Times New Roman" panose="02020603050405020304" pitchFamily="18" charset="0"/>
              </a:rPr>
              <a:t> </a:t>
            </a:r>
          </a:p>
          <a:p>
            <a:pPr algn="just">
              <a:lnSpc>
                <a:spcPct val="107000"/>
              </a:lnSpc>
              <a:spcAft>
                <a:spcPts val="0"/>
              </a:spcAft>
            </a:pPr>
            <a:r>
              <a:rPr lang="fr-FR" sz="1100" dirty="0">
                <a:solidFill>
                  <a:srgbClr val="E83E36"/>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2"/>
          <p:cNvSpPr txBox="1">
            <a:spLocks noChangeArrowheads="1"/>
          </p:cNvSpPr>
          <p:nvPr/>
        </p:nvSpPr>
        <p:spPr bwMode="auto">
          <a:xfrm>
            <a:off x="7624446" y="472773"/>
            <a:ext cx="4434205" cy="2552065"/>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Dates planifiées à ce jour </a:t>
            </a:r>
            <a:r>
              <a:rPr lang="fr-FR" sz="1200" kern="1200" dirty="0">
                <a:solidFill>
                  <a:srgbClr val="C00000"/>
                </a:solidFill>
                <a:effectLst/>
                <a:latin typeface="Roboto" panose="02000000000000000000" pitchFamily="2" charset="0"/>
                <a:ea typeface="Times New Roman" panose="02020603050405020304" pitchFamily="18" charset="0"/>
                <a:cs typeface="Times New Roman" panose="02020603050405020304" pitchFamily="18" charset="0"/>
              </a:rPr>
              <a:t>…</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fr-FR" sz="1200" dirty="0">
                <a:effectLst/>
                <a:latin typeface="Times New Roman" panose="02020603050405020304" pitchFamily="18" charset="0"/>
                <a:ea typeface="Times New Roman" panose="02020603050405020304" pitchFamily="18" charset="0"/>
              </a:rPr>
              <a:t> </a:t>
            </a:r>
          </a:p>
          <a:p>
            <a:pPr marL="740410" indent="-469900" algn="just">
              <a:spcAft>
                <a:spcPts val="0"/>
              </a:spcAft>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rPr>
              <a:t>17 mai 2017 à Fort Mahon : </a:t>
            </a:r>
            <a:r>
              <a:rPr lang="fr-FR" sz="1200" kern="1200" dirty="0" err="1">
                <a:solidFill>
                  <a:srgbClr val="002060"/>
                </a:solidFill>
                <a:effectLst/>
                <a:latin typeface="Roboto" panose="02000000000000000000" pitchFamily="2" charset="0"/>
                <a:ea typeface="Times New Roman" panose="02020603050405020304" pitchFamily="18" charset="0"/>
              </a:rPr>
              <a:t>Sandball</a:t>
            </a:r>
            <a:r>
              <a:rPr lang="fr-FR" sz="1200" kern="1200" dirty="0">
                <a:solidFill>
                  <a:srgbClr val="002060"/>
                </a:solidFill>
                <a:effectLst/>
                <a:latin typeface="Roboto" panose="02000000000000000000" pitchFamily="2" charset="0"/>
                <a:ea typeface="Times New Roman" panose="02020603050405020304" pitchFamily="18" charset="0"/>
              </a:rPr>
              <a:t> et Beach Rugby USEP </a:t>
            </a:r>
            <a:endParaRPr lang="fr-FR" sz="1200" dirty="0">
              <a:effectLst/>
              <a:latin typeface="Times New Roman" panose="02020603050405020304" pitchFamily="18" charset="0"/>
              <a:ea typeface="Times New Roman" panose="02020603050405020304" pitchFamily="18" charset="0"/>
            </a:endParaRPr>
          </a:p>
          <a:p>
            <a:pPr marL="740410" indent="-469900" algn="just">
              <a:spcAft>
                <a:spcPts val="0"/>
              </a:spcAft>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rPr>
              <a:t>31 mai 2017 à Fort Mahon: Journée UNSS </a:t>
            </a:r>
            <a:r>
              <a:rPr lang="fr-FR" sz="1200" kern="1200" dirty="0" err="1">
                <a:solidFill>
                  <a:srgbClr val="002060"/>
                </a:solidFill>
                <a:effectLst/>
                <a:latin typeface="Roboto" panose="02000000000000000000" pitchFamily="2" charset="0"/>
                <a:ea typeface="Times New Roman" panose="02020603050405020304" pitchFamily="18" charset="0"/>
              </a:rPr>
              <a:t>Sandball</a:t>
            </a:r>
            <a:r>
              <a:rPr lang="fr-FR" sz="1200" kern="1200" dirty="0">
                <a:solidFill>
                  <a:srgbClr val="002060"/>
                </a:solidFill>
                <a:effectLst/>
                <a:latin typeface="Roboto" panose="02000000000000000000" pitchFamily="2" charset="0"/>
                <a:ea typeface="Times New Roman" panose="02020603050405020304" pitchFamily="18" charset="0"/>
              </a:rPr>
              <a:t> et …. </a:t>
            </a:r>
            <a:endParaRPr lang="fr-FR" sz="1200" dirty="0">
              <a:effectLst/>
              <a:latin typeface="Times New Roman" panose="02020603050405020304" pitchFamily="18" charset="0"/>
              <a:ea typeface="Times New Roman" panose="02020603050405020304" pitchFamily="18" charset="0"/>
            </a:endParaRPr>
          </a:p>
          <a:p>
            <a:pPr marL="740410" indent="-469900" algn="just">
              <a:spcAft>
                <a:spcPts val="0"/>
              </a:spcAft>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rPr>
              <a:t>8 juin 2017 à Amiens : Foire expo Picardie (CROS) </a:t>
            </a:r>
            <a:endParaRPr lang="fr-FR" sz="1200" dirty="0">
              <a:effectLst/>
              <a:latin typeface="Times New Roman" panose="02020603050405020304" pitchFamily="18" charset="0"/>
              <a:ea typeface="Times New Roman" panose="02020603050405020304" pitchFamily="18" charset="0"/>
            </a:endParaRPr>
          </a:p>
          <a:p>
            <a:pPr marL="740410" indent="-469900" algn="just">
              <a:spcAft>
                <a:spcPts val="0"/>
              </a:spcAft>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rPr>
              <a:t>24 juin 2017 à Fort Mahon: </a:t>
            </a:r>
            <a:r>
              <a:rPr lang="fr-FR" sz="1200" kern="1200" dirty="0" err="1">
                <a:solidFill>
                  <a:srgbClr val="002060"/>
                </a:solidFill>
                <a:effectLst/>
                <a:latin typeface="Roboto" panose="02000000000000000000" pitchFamily="2" charset="0"/>
                <a:ea typeface="Times New Roman" panose="02020603050405020304" pitchFamily="18" charset="0"/>
              </a:rPr>
              <a:t>Sandball</a:t>
            </a:r>
            <a:r>
              <a:rPr lang="fr-FR" sz="1200" kern="1200" dirty="0">
                <a:solidFill>
                  <a:srgbClr val="002060"/>
                </a:solidFill>
                <a:effectLst/>
                <a:latin typeface="Roboto" panose="02000000000000000000" pitchFamily="2" charset="0"/>
                <a:ea typeface="Times New Roman" panose="02020603050405020304" pitchFamily="18" charset="0"/>
              </a:rPr>
              <a:t> des écoles de Handball du Comité de la Somme</a:t>
            </a:r>
            <a:endParaRPr lang="fr-FR" sz="1200" dirty="0">
              <a:effectLst/>
              <a:latin typeface="Times New Roman" panose="02020603050405020304" pitchFamily="18" charset="0"/>
              <a:ea typeface="Times New Roman" panose="02020603050405020304" pitchFamily="18" charset="0"/>
            </a:endParaRPr>
          </a:p>
          <a:p>
            <a:pPr marL="740410" indent="-469900" algn="just">
              <a:spcAft>
                <a:spcPts val="0"/>
              </a:spcAft>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rPr>
              <a:t>28 juin 2017 à Fort Mahon: </a:t>
            </a:r>
            <a:r>
              <a:rPr lang="fr-FR" sz="1200" kern="1200" dirty="0" err="1">
                <a:solidFill>
                  <a:srgbClr val="002060"/>
                </a:solidFill>
                <a:effectLst/>
                <a:latin typeface="Roboto" panose="02000000000000000000" pitchFamily="2" charset="0"/>
                <a:ea typeface="Times New Roman" panose="02020603050405020304" pitchFamily="18" charset="0"/>
              </a:rPr>
              <a:t>Sandball</a:t>
            </a:r>
            <a:r>
              <a:rPr lang="fr-FR" sz="1200" kern="1200" dirty="0">
                <a:solidFill>
                  <a:srgbClr val="002060"/>
                </a:solidFill>
                <a:effectLst/>
                <a:latin typeface="Roboto" panose="02000000000000000000" pitchFamily="2" charset="0"/>
                <a:ea typeface="Times New Roman" panose="02020603050405020304" pitchFamily="18" charset="0"/>
              </a:rPr>
              <a:t> </a:t>
            </a:r>
            <a:r>
              <a:rPr lang="fr-FR" sz="1200" kern="1200" dirty="0" err="1">
                <a:solidFill>
                  <a:srgbClr val="002060"/>
                </a:solidFill>
                <a:effectLst/>
                <a:latin typeface="Roboto" panose="02000000000000000000" pitchFamily="2" charset="0"/>
                <a:ea typeface="Times New Roman" panose="02020603050405020304" pitchFamily="18" charset="0"/>
              </a:rPr>
              <a:t>Hand’Ensemble</a:t>
            </a:r>
            <a:endParaRPr lang="fr-FR" sz="1200" dirty="0">
              <a:effectLst/>
              <a:latin typeface="Times New Roman" panose="02020603050405020304" pitchFamily="18" charset="0"/>
              <a:ea typeface="Times New Roman" panose="02020603050405020304" pitchFamily="18" charset="0"/>
            </a:endParaRPr>
          </a:p>
          <a:p>
            <a:pPr marL="740410" indent="-469900" algn="just">
              <a:spcAft>
                <a:spcPts val="0"/>
              </a:spcAft>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rPr>
              <a:t>1 juillet 2017 à Fort Mahon : </a:t>
            </a:r>
            <a:r>
              <a:rPr lang="fr-FR" sz="1200" kern="1200" dirty="0" err="1">
                <a:solidFill>
                  <a:srgbClr val="002060"/>
                </a:solidFill>
                <a:effectLst/>
                <a:latin typeface="Roboto" panose="02000000000000000000" pitchFamily="2" charset="0"/>
                <a:ea typeface="Times New Roman" panose="02020603050405020304" pitchFamily="18" charset="0"/>
              </a:rPr>
              <a:t>Sandball</a:t>
            </a:r>
            <a:r>
              <a:rPr lang="fr-FR" sz="1200" kern="1200" dirty="0">
                <a:solidFill>
                  <a:srgbClr val="002060"/>
                </a:solidFill>
                <a:effectLst/>
                <a:latin typeface="Roboto" panose="02000000000000000000" pitchFamily="2" charset="0"/>
                <a:ea typeface="Times New Roman" panose="02020603050405020304" pitchFamily="18" charset="0"/>
              </a:rPr>
              <a:t> des clubs de la Ligue des Hauts-de-France</a:t>
            </a:r>
            <a:endParaRPr lang="fr-FR" sz="1200" dirty="0">
              <a:effectLst/>
              <a:latin typeface="Times New Roman" panose="02020603050405020304" pitchFamily="18" charset="0"/>
              <a:ea typeface="Times New Roman" panose="02020603050405020304" pitchFamily="18" charset="0"/>
            </a:endParaRPr>
          </a:p>
          <a:p>
            <a:pPr marL="740410" indent="-469900" algn="just">
              <a:spcAft>
                <a:spcPts val="0"/>
              </a:spcAft>
              <a:tabLst>
                <a:tab pos="457200" algn="l"/>
              </a:tabLst>
            </a:pPr>
            <a:r>
              <a:rPr lang="fr-FR" sz="1200" kern="1200" dirty="0">
                <a:solidFill>
                  <a:srgbClr val="002060"/>
                </a:solidFill>
                <a:effectLst/>
                <a:latin typeface="Roboto" panose="02000000000000000000" pitchFamily="2" charset="0"/>
                <a:ea typeface="Times New Roman" panose="02020603050405020304" pitchFamily="18" charset="0"/>
              </a:rPr>
              <a:t>4 juillet 2017 à Arras : </a:t>
            </a:r>
            <a:r>
              <a:rPr lang="fr-FR" sz="1200" kern="1200" dirty="0" err="1">
                <a:solidFill>
                  <a:srgbClr val="002060"/>
                </a:solidFill>
                <a:effectLst/>
                <a:latin typeface="Roboto" panose="02000000000000000000" pitchFamily="2" charset="0"/>
                <a:ea typeface="Times New Roman" panose="02020603050405020304" pitchFamily="18" charset="0"/>
              </a:rPr>
              <a:t>RamDam</a:t>
            </a:r>
            <a:r>
              <a:rPr lang="fr-FR" sz="1200" kern="1200" dirty="0">
                <a:solidFill>
                  <a:srgbClr val="002060"/>
                </a:solidFill>
                <a:effectLst/>
                <a:latin typeface="Roboto" panose="02000000000000000000" pitchFamily="2" charset="0"/>
                <a:ea typeface="Times New Roman" panose="02020603050405020304" pitchFamily="18" charset="0"/>
              </a:rPr>
              <a:t> (Conseil Régional)</a:t>
            </a:r>
            <a:endParaRPr lang="fr-FR" sz="1200" dirty="0">
              <a:effectLst/>
              <a:latin typeface="Times New Roman" panose="02020603050405020304" pitchFamily="18" charset="0"/>
              <a:ea typeface="Times New Roman" panose="02020603050405020304" pitchFamily="18" charset="0"/>
            </a:endParaRPr>
          </a:p>
        </p:txBody>
      </p:sp>
      <p:sp>
        <p:nvSpPr>
          <p:cNvPr id="10" name="Zone de texte 2"/>
          <p:cNvSpPr txBox="1">
            <a:spLocks noChangeArrowheads="1"/>
          </p:cNvSpPr>
          <p:nvPr/>
        </p:nvSpPr>
        <p:spPr bwMode="auto">
          <a:xfrm>
            <a:off x="2405214" y="3731224"/>
            <a:ext cx="4353560" cy="5048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2400" b="1">
                <a:solidFill>
                  <a:srgbClr val="AB2B25"/>
                </a:solidFill>
                <a:effectLst/>
                <a:latin typeface="Roboto" panose="02000000000000000000" pitchFamily="2" charset="0"/>
                <a:ea typeface="Calibri" panose="020F0502020204030204" pitchFamily="34" charset="0"/>
                <a:cs typeface="Times New Roman" panose="02020603050405020304" pitchFamily="18" charset="0"/>
              </a:rPr>
              <a:t>A PARTIR DE JUIN 2017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2"/>
          <p:cNvSpPr txBox="1">
            <a:spLocks noChangeArrowheads="1"/>
          </p:cNvSpPr>
          <p:nvPr/>
        </p:nvSpPr>
        <p:spPr bwMode="auto">
          <a:xfrm>
            <a:off x="2520523" y="4162191"/>
            <a:ext cx="5264440" cy="504825"/>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fr-FR" dirty="0">
                <a:solidFill>
                  <a:srgbClr val="002060"/>
                </a:solidFill>
                <a:latin typeface="Roboto" panose="02000000000000000000" pitchFamily="2" charset="0"/>
                <a:ea typeface="Roboto" panose="02000000000000000000" pitchFamily="2" charset="0"/>
              </a:rPr>
              <a:t>SERVICE AUX CLUBS ET AUX CITOYENS</a:t>
            </a:r>
          </a:p>
        </p:txBody>
      </p:sp>
      <p:graphicFrame>
        <p:nvGraphicFramePr>
          <p:cNvPr id="12" name="Diagramme 11"/>
          <p:cNvGraphicFramePr/>
          <p:nvPr>
            <p:extLst>
              <p:ext uri="{D42A27DB-BD31-4B8C-83A1-F6EECF244321}">
                <p14:modId xmlns:p14="http://schemas.microsoft.com/office/powerpoint/2010/main" xmlns="" val="1119673510"/>
              </p:ext>
            </p:extLst>
          </p:nvPr>
        </p:nvGraphicFramePr>
        <p:xfrm>
          <a:off x="7473951" y="3552669"/>
          <a:ext cx="3550285" cy="27006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Zone de texte 2"/>
          <p:cNvSpPr txBox="1">
            <a:spLocks noChangeArrowheads="1"/>
          </p:cNvSpPr>
          <p:nvPr/>
        </p:nvSpPr>
        <p:spPr bwMode="auto">
          <a:xfrm>
            <a:off x="4120516" y="5705954"/>
            <a:ext cx="4189730" cy="504825"/>
          </a:xfrm>
          <a:prstGeom prst="rect">
            <a:avLst/>
          </a:prstGeom>
          <a:no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fr-FR" sz="1600" b="1">
                <a:solidFill>
                  <a:srgbClr val="002060"/>
                </a:solidFill>
                <a:effectLst/>
                <a:latin typeface="Roboto" panose="02000000000000000000" pitchFamily="2" charset="0"/>
                <a:ea typeface="Calibri" panose="020F0502020204030204" pitchFamily="34" charset="0"/>
                <a:cs typeface="Times New Roman" panose="02020603050405020304" pitchFamily="18" charset="0"/>
              </a:rPr>
              <a:t>En étroite collaboration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875674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916797" y="6192379"/>
            <a:ext cx="2141854" cy="588776"/>
          </a:xfrm>
          <a:prstGeom prst="rect">
            <a:avLst/>
          </a:prstGeom>
        </p:spPr>
      </p:pic>
      <p:pic>
        <p:nvPicPr>
          <p:cNvPr id="14" name="Image 13"/>
          <p:cNvPicPr/>
          <p:nvPr/>
        </p:nvPicPr>
        <p:blipFill>
          <a:blip r:embed="rId4" cstate="print">
            <a:extLst>
              <a:ext uri="{28A0092B-C50C-407E-A947-70E740481C1C}">
                <a14:useLocalDpi xmlns:a14="http://schemas.microsoft.com/office/drawing/2010/main" xmlns="" val="0"/>
              </a:ext>
            </a:extLst>
          </a:blip>
          <a:stretch>
            <a:fillRect/>
          </a:stretch>
        </p:blipFill>
        <p:spPr>
          <a:xfrm>
            <a:off x="3096739" y="153695"/>
            <a:ext cx="5021705" cy="3713766"/>
          </a:xfrm>
          <a:prstGeom prst="rect">
            <a:avLst/>
          </a:prstGeom>
        </p:spPr>
      </p:pic>
      <p:pic>
        <p:nvPicPr>
          <p:cNvPr id="15" name="Image 14"/>
          <p:cNvPicPr/>
          <p:nvPr/>
        </p:nvPicPr>
        <p:blipFill>
          <a:blip r:embed="rId5" cstate="print">
            <a:extLst>
              <a:ext uri="{28A0092B-C50C-407E-A947-70E740481C1C}">
                <a14:useLocalDpi xmlns:a14="http://schemas.microsoft.com/office/drawing/2010/main" xmlns="" val="0"/>
              </a:ext>
            </a:extLst>
          </a:blip>
          <a:stretch>
            <a:fillRect/>
          </a:stretch>
        </p:blipFill>
        <p:spPr>
          <a:xfrm>
            <a:off x="7974767" y="2338466"/>
            <a:ext cx="4002242" cy="3024264"/>
          </a:xfrm>
          <a:prstGeom prst="rect">
            <a:avLst/>
          </a:prstGeom>
        </p:spPr>
      </p:pic>
    </p:spTree>
    <p:extLst>
      <p:ext uri="{BB962C8B-B14F-4D97-AF65-F5344CB8AC3E}">
        <p14:creationId xmlns:p14="http://schemas.microsoft.com/office/powerpoint/2010/main" xmlns="" val="5663200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916797" y="6192379"/>
            <a:ext cx="2141854" cy="588776"/>
          </a:xfrm>
          <a:prstGeom prst="rect">
            <a:avLst/>
          </a:prstGeom>
        </p:spPr>
      </p:pic>
      <p:pic>
        <p:nvPicPr>
          <p:cNvPr id="8" name="Image 7"/>
          <p:cNvPicPr/>
          <p:nvPr/>
        </p:nvPicPr>
        <p:blipFill>
          <a:blip r:embed="rId4" cstate="print">
            <a:extLst>
              <a:ext uri="{28A0092B-C50C-407E-A947-70E740481C1C}">
                <a14:useLocalDpi xmlns:a14="http://schemas.microsoft.com/office/drawing/2010/main" xmlns="" val="0"/>
              </a:ext>
            </a:extLst>
          </a:blip>
          <a:stretch>
            <a:fillRect/>
          </a:stretch>
        </p:blipFill>
        <p:spPr>
          <a:xfrm>
            <a:off x="3491851" y="-375202"/>
            <a:ext cx="7495873" cy="4397970"/>
          </a:xfrm>
          <a:prstGeom prst="rect">
            <a:avLst/>
          </a:prstGeom>
        </p:spPr>
      </p:pic>
      <p:pic>
        <p:nvPicPr>
          <p:cNvPr id="9" name="Image 8"/>
          <p:cNvPicPr/>
          <p:nvPr/>
        </p:nvPicPr>
        <p:blipFill>
          <a:blip r:embed="rId5" cstate="print">
            <a:extLst>
              <a:ext uri="{28A0092B-C50C-407E-A947-70E740481C1C}">
                <a14:useLocalDpi xmlns:a14="http://schemas.microsoft.com/office/drawing/2010/main" xmlns="" val="0"/>
              </a:ext>
            </a:extLst>
          </a:blip>
          <a:stretch>
            <a:fillRect/>
          </a:stretch>
        </p:blipFill>
        <p:spPr>
          <a:xfrm>
            <a:off x="3990095" y="4002654"/>
            <a:ext cx="3559406" cy="2778501"/>
          </a:xfrm>
          <a:prstGeom prst="rect">
            <a:avLst/>
          </a:prstGeom>
        </p:spPr>
      </p:pic>
    </p:spTree>
    <p:extLst>
      <p:ext uri="{BB962C8B-B14F-4D97-AF65-F5344CB8AC3E}">
        <p14:creationId xmlns:p14="http://schemas.microsoft.com/office/powerpoint/2010/main" xmlns="" val="2897497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916797" y="6192379"/>
            <a:ext cx="2141854" cy="588776"/>
          </a:xfrm>
          <a:prstGeom prst="rect">
            <a:avLst/>
          </a:prstGeom>
        </p:spPr>
      </p:pic>
      <p:pic>
        <p:nvPicPr>
          <p:cNvPr id="10" name="Image 9"/>
          <p:cNvPicPr/>
          <p:nvPr/>
        </p:nvPicPr>
        <p:blipFill>
          <a:blip r:embed="rId4" cstate="print">
            <a:extLst>
              <a:ext uri="{28A0092B-C50C-407E-A947-70E740481C1C}">
                <a14:useLocalDpi xmlns:a14="http://schemas.microsoft.com/office/drawing/2010/main" xmlns="" val="0"/>
              </a:ext>
            </a:extLst>
          </a:blip>
          <a:stretch>
            <a:fillRect/>
          </a:stretch>
        </p:blipFill>
        <p:spPr>
          <a:xfrm>
            <a:off x="7197652" y="170388"/>
            <a:ext cx="4572635" cy="3429000"/>
          </a:xfrm>
          <a:prstGeom prst="rect">
            <a:avLst/>
          </a:prstGeom>
        </p:spPr>
      </p:pic>
      <p:pic>
        <p:nvPicPr>
          <p:cNvPr id="11" name="Image 10"/>
          <p:cNvPicPr/>
          <p:nvPr/>
        </p:nvPicPr>
        <p:blipFill>
          <a:blip r:embed="rId5" cstate="print">
            <a:extLst>
              <a:ext uri="{28A0092B-C50C-407E-A947-70E740481C1C}">
                <a14:useLocalDpi xmlns:a14="http://schemas.microsoft.com/office/drawing/2010/main" xmlns="" val="0"/>
              </a:ext>
            </a:extLst>
          </a:blip>
          <a:stretch>
            <a:fillRect/>
          </a:stretch>
        </p:blipFill>
        <p:spPr>
          <a:xfrm>
            <a:off x="3254853" y="315272"/>
            <a:ext cx="3679825" cy="2759710"/>
          </a:xfrm>
          <a:prstGeom prst="rect">
            <a:avLst/>
          </a:prstGeom>
        </p:spPr>
      </p:pic>
      <p:sp>
        <p:nvSpPr>
          <p:cNvPr id="12" name="Zone de texte 2"/>
          <p:cNvSpPr txBox="1">
            <a:spLocks noChangeArrowheads="1"/>
          </p:cNvSpPr>
          <p:nvPr/>
        </p:nvSpPr>
        <p:spPr bwMode="auto">
          <a:xfrm>
            <a:off x="3987384" y="3886694"/>
            <a:ext cx="6799679" cy="2485531"/>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CETTE COMMISSION VOUS INTERESSE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N’HESITEZ PAS NOUS REJOINDRE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LES CANDIDATURES SONT A ENVOYER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 BETTY ROLLET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5700000.dev@ffhandball.net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ON VOUS ATTEND…</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 12"/>
          <p:cNvPicPr/>
          <p:nvPr/>
        </p:nvPicPr>
        <p:blipFill>
          <a:blip r:embed="rId6" cstate="print">
            <a:extLst>
              <a:ext uri="{28A0092B-C50C-407E-A947-70E740481C1C}">
                <a14:useLocalDpi xmlns:a14="http://schemas.microsoft.com/office/drawing/2010/main" xmlns="" val="0"/>
              </a:ext>
            </a:extLst>
          </a:blip>
          <a:stretch>
            <a:fillRect/>
          </a:stretch>
        </p:blipFill>
        <p:spPr>
          <a:xfrm>
            <a:off x="9099030" y="4756871"/>
            <a:ext cx="1472277" cy="1148202"/>
          </a:xfrm>
          <a:prstGeom prst="rect">
            <a:avLst/>
          </a:prstGeom>
        </p:spPr>
      </p:pic>
    </p:spTree>
    <p:extLst>
      <p:ext uri="{BB962C8B-B14F-4D97-AF65-F5344CB8AC3E}">
        <p14:creationId xmlns:p14="http://schemas.microsoft.com/office/powerpoint/2010/main" xmlns="" val="197996116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6057900" y="383215"/>
            <a:ext cx="5900738" cy="30027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8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LA COMMISSION TERRITORIALE DE DISCIPLINE (Vote)</a:t>
            </a:r>
          </a:p>
          <a:p>
            <a:pPr algn="r">
              <a:lnSpc>
                <a:spcPct val="107000"/>
              </a:lnSpc>
            </a:pP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r>
              <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Laurent DESPRES</a:t>
            </a:r>
          </a:p>
          <a:p>
            <a:pPr algn="r">
              <a:lnSpc>
                <a:spcPct val="107000"/>
              </a:lnSpc>
            </a:pPr>
            <a:r>
              <a:rPr lang="fr-FR" sz="36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Président de la commission</a:t>
            </a:r>
          </a:p>
          <a:p>
            <a:pPr algn="r">
              <a:lnSpc>
                <a:spcPct val="107000"/>
              </a:lnSpc>
            </a:pPr>
            <a:r>
              <a:rPr lang="fr-FR" sz="28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5700000.dis@ffhandball.net </a:t>
            </a:r>
            <a:endParaRPr lang="fr-FR" sz="2800" i="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xmlns="" val="0"/>
              </a:ext>
            </a:extLst>
          </a:blip>
          <a:srcRect l="17174" t="16234" r="20103" b="51082"/>
          <a:stretch/>
        </p:blipFill>
        <p:spPr>
          <a:xfrm>
            <a:off x="3529014" y="633264"/>
            <a:ext cx="2416419" cy="2238524"/>
          </a:xfrm>
          <a:prstGeom prst="rect">
            <a:avLst/>
          </a:prstGeom>
          <a:ln>
            <a:noFill/>
          </a:ln>
          <a:effectLst>
            <a:softEdge rad="112500"/>
          </a:effectLst>
        </p:spPr>
      </p:pic>
    </p:spTree>
    <p:extLst>
      <p:ext uri="{BB962C8B-B14F-4D97-AF65-F5344CB8AC3E}">
        <p14:creationId xmlns:p14="http://schemas.microsoft.com/office/powerpoint/2010/main" xmlns="" val="384255535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0293025" y="6145966"/>
            <a:ext cx="1765625" cy="611691"/>
          </a:xfrm>
          <a:prstGeom prst="rect">
            <a:avLst/>
          </a:prstGeom>
        </p:spPr>
      </p:pic>
      <p:sp>
        <p:nvSpPr>
          <p:cNvPr id="8" name="Zone de texte 2"/>
          <p:cNvSpPr txBox="1">
            <a:spLocks noChangeArrowheads="1"/>
          </p:cNvSpPr>
          <p:nvPr/>
        </p:nvSpPr>
        <p:spPr bwMode="auto">
          <a:xfrm>
            <a:off x="3214220" y="339007"/>
            <a:ext cx="4429760" cy="2029440"/>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gn="just">
              <a:spcAft>
                <a:spcPts val="0"/>
              </a:spcAft>
            </a:pP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Suite à la fusion de notre région, il nous a été demandé de créer une Commission Territoriale de Discipline (CTD), nous avons reçu Mr </a:t>
            </a:r>
            <a:r>
              <a:rPr lang="fr-FR" sz="1200" dirty="0" err="1">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Persiaux</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le 19 Mai qui nous a présenté le projet. Lors de la réunion nous avons décidé de mettre en place une gouvernance “partagé” avec création de sous-commissions au sein des comités. La liste des membres de la CTD sera publiée ultérieurement.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2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PETIT RAPPEL: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spcAft>
                <a:spcPts val="0"/>
              </a:spcAft>
            </a:pP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La 1er instance disciplinaire devient la CTD</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spcAft>
                <a:spcPts val="0"/>
              </a:spcAft>
            </a:pP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La 2nd instance reste le jury d'appel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2"/>
          <p:cNvSpPr txBox="1">
            <a:spLocks noChangeArrowheads="1"/>
          </p:cNvSpPr>
          <p:nvPr/>
        </p:nvSpPr>
        <p:spPr bwMode="auto">
          <a:xfrm>
            <a:off x="7912736" y="656314"/>
            <a:ext cx="4145915" cy="25850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effectLst/>
                <a:latin typeface="Roboto" panose="02000000000000000000" pitchFamily="2" charset="0"/>
                <a:ea typeface="Calibri" panose="020F0502020204030204" pitchFamily="34" charset="0"/>
                <a:cs typeface="Times New Roman" panose="02020603050405020304" pitchFamily="18" charset="0"/>
              </a:rPr>
              <a:t> </a:t>
            </a: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Point important pour la saison 2017-2018</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Lors de l'assemblée générale de la FFHB de Créteil, il est décidé que les convocations pour la commission seront faites  par email.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100" u="none" strike="noStrike"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POUR CELA IL EST IMPORTANT DE SAISIR DANS GESTHAND UNE ADRESSE EMAIL VALIDE POUR CHAQUE LICENCIE (EVITER L'ADRESSE DU CLUB) AFIN QUE LES COURRIERS ARRIVENT AU DESTINATAIRE.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Appel de la décision de 1ère instance passe de 10 à 7 jours francs à compter du lendemain de l'envoi de la notification par email.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100" dirty="0">
                <a:solidFill>
                  <a:srgbClr val="E83E36"/>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avec flèche vers le bas 9"/>
          <p:cNvSpPr/>
          <p:nvPr/>
        </p:nvSpPr>
        <p:spPr>
          <a:xfrm>
            <a:off x="3349625" y="3167088"/>
            <a:ext cx="1323975" cy="977265"/>
          </a:xfrm>
          <a:prstGeom prst="downArrowCallo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100">
                <a:effectLst/>
                <a:latin typeface="Roboto" panose="02000000000000000000" pitchFamily="2" charset="0"/>
                <a:ea typeface="Calibri" panose="020F0502020204030204" pitchFamily="34" charset="0"/>
                <a:cs typeface="Times New Roman" panose="02020603050405020304" pitchFamily="18" charset="0"/>
              </a:rPr>
              <a:t>ENVOI ELECTRONIQUE </a:t>
            </a:r>
            <a:endParaRPr lang="fr-FR" sz="1100">
              <a:effectLst/>
              <a:ea typeface="Calibri" panose="020F0502020204030204" pitchFamily="34" charset="0"/>
              <a:cs typeface="Times New Roman" panose="02020603050405020304" pitchFamily="18" charset="0"/>
            </a:endParaRPr>
          </a:p>
          <a:p>
            <a:pPr algn="ctr">
              <a:lnSpc>
                <a:spcPct val="107000"/>
              </a:lnSpc>
              <a:spcAft>
                <a:spcPts val="0"/>
              </a:spcAft>
            </a:pPr>
            <a:r>
              <a:rPr lang="fr-FR" sz="1100">
                <a:effectLst/>
                <a:latin typeface="Roboto" panose="02000000000000000000" pitchFamily="2" charset="0"/>
                <a:ea typeface="Calibri" panose="020F0502020204030204" pitchFamily="34" charset="0"/>
                <a:cs typeface="Times New Roman" panose="02020603050405020304" pitchFamily="18" charset="0"/>
              </a:rPr>
              <a:t>DE LA DECISION </a:t>
            </a:r>
            <a:endParaRPr lang="fr-FR" sz="1100">
              <a:effectLst/>
              <a:ea typeface="Calibri" panose="020F0502020204030204" pitchFamily="34" charset="0"/>
              <a:cs typeface="Times New Roman" panose="02020603050405020304" pitchFamily="18" charset="0"/>
            </a:endParaRPr>
          </a:p>
        </p:txBody>
      </p:sp>
      <p:sp>
        <p:nvSpPr>
          <p:cNvPr id="11" name="Rectangle avec flèche vers le bas 10"/>
          <p:cNvSpPr/>
          <p:nvPr/>
        </p:nvSpPr>
        <p:spPr>
          <a:xfrm>
            <a:off x="4908550" y="3198203"/>
            <a:ext cx="1197610" cy="914400"/>
          </a:xfrm>
          <a:prstGeom prst="downArrowCallout">
            <a:avLst/>
          </a:prstGeom>
          <a:solidFill>
            <a:srgbClr val="D995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a:effectLst/>
                <a:latin typeface="Roboto" panose="02000000000000000000" pitchFamily="2" charset="0"/>
                <a:ea typeface="Calibri" panose="020F0502020204030204" pitchFamily="34" charset="0"/>
                <a:cs typeface="Times New Roman" panose="02020603050405020304" pitchFamily="18" charset="0"/>
              </a:rPr>
              <a:t>1</a:t>
            </a:r>
            <a:r>
              <a:rPr lang="fr-FR" sz="1100" baseline="30000">
                <a:effectLst/>
                <a:latin typeface="Roboto" panose="02000000000000000000" pitchFamily="2" charset="0"/>
                <a:ea typeface="Calibri" panose="020F0502020204030204" pitchFamily="34" charset="0"/>
                <a:cs typeface="Times New Roman" panose="02020603050405020304" pitchFamily="18" charset="0"/>
              </a:rPr>
              <a:t>ER</a:t>
            </a:r>
            <a:r>
              <a:rPr lang="fr-FR" sz="1100">
                <a:effectLst/>
                <a:latin typeface="Roboto" panose="02000000000000000000" pitchFamily="2" charset="0"/>
                <a:ea typeface="Calibri" panose="020F0502020204030204" pitchFamily="34" charset="0"/>
                <a:cs typeface="Times New Roman" panose="02020603050405020304" pitchFamily="18" charset="0"/>
              </a:rPr>
              <a:t> JOUR DU DELAI D’APPEL</a:t>
            </a:r>
            <a:endParaRPr lang="fr-FR" sz="1100">
              <a:effectLst/>
              <a:ea typeface="Calibri" panose="020F0502020204030204" pitchFamily="34" charset="0"/>
              <a:cs typeface="Times New Roman" panose="02020603050405020304" pitchFamily="18" charset="0"/>
            </a:endParaRPr>
          </a:p>
        </p:txBody>
      </p:sp>
      <p:sp>
        <p:nvSpPr>
          <p:cNvPr id="12" name="Flèche droite 11"/>
          <p:cNvSpPr/>
          <p:nvPr/>
        </p:nvSpPr>
        <p:spPr>
          <a:xfrm>
            <a:off x="6264910" y="3388703"/>
            <a:ext cx="2286000" cy="204470"/>
          </a:xfrm>
          <a:prstGeom prst="rightArrow">
            <a:avLst/>
          </a:prstGeom>
          <a:solidFill>
            <a:srgbClr val="AB2B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3" name="Rectangle avec flèche vers le bas 12"/>
          <p:cNvSpPr/>
          <p:nvPr/>
        </p:nvSpPr>
        <p:spPr>
          <a:xfrm>
            <a:off x="8772525" y="3214713"/>
            <a:ext cx="1245235" cy="929640"/>
          </a:xfrm>
          <a:prstGeom prst="downArrowCallout">
            <a:avLst/>
          </a:prstGeom>
          <a:solidFill>
            <a:srgbClr val="AB2B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a:effectLst/>
                <a:latin typeface="Roboto" panose="02000000000000000000" pitchFamily="2" charset="0"/>
                <a:ea typeface="Calibri" panose="020F0502020204030204" pitchFamily="34" charset="0"/>
                <a:cs typeface="Times New Roman" panose="02020603050405020304" pitchFamily="18" charset="0"/>
              </a:rPr>
              <a:t>DEADLINE POUR FORMER L’APPEL</a:t>
            </a:r>
            <a:endParaRPr lang="fr-FR" sz="1100">
              <a:effectLst/>
              <a:ea typeface="Calibri" panose="020F0502020204030204" pitchFamily="34" charset="0"/>
              <a:cs typeface="Times New Roman" panose="02020603050405020304" pitchFamily="18" charset="0"/>
            </a:endParaRPr>
          </a:p>
        </p:txBody>
      </p:sp>
      <p:sp>
        <p:nvSpPr>
          <p:cNvPr id="14" name="Zone de texte 2"/>
          <p:cNvSpPr txBox="1">
            <a:spLocks noChangeArrowheads="1"/>
          </p:cNvSpPr>
          <p:nvPr/>
        </p:nvSpPr>
        <p:spPr bwMode="auto">
          <a:xfrm>
            <a:off x="3445829" y="4175391"/>
            <a:ext cx="1229360" cy="38290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1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27 AVRIL 2017</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2"/>
          <p:cNvSpPr txBox="1">
            <a:spLocks noChangeArrowheads="1"/>
          </p:cNvSpPr>
          <p:nvPr/>
        </p:nvSpPr>
        <p:spPr bwMode="auto">
          <a:xfrm>
            <a:off x="4966019" y="4176026"/>
            <a:ext cx="1229360" cy="38290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100" b="1">
                <a:solidFill>
                  <a:srgbClr val="002060"/>
                </a:solidFill>
                <a:effectLst/>
                <a:latin typeface="Roboto" panose="02000000000000000000" pitchFamily="2" charset="0"/>
                <a:ea typeface="Calibri" panose="020F0502020204030204" pitchFamily="34" charset="0"/>
                <a:cs typeface="Times New Roman" panose="02020603050405020304" pitchFamily="18" charset="0"/>
              </a:rPr>
              <a:t>28 AVRIL 2017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Zone de texte 2"/>
          <p:cNvSpPr txBox="1">
            <a:spLocks noChangeArrowheads="1"/>
          </p:cNvSpPr>
          <p:nvPr/>
        </p:nvSpPr>
        <p:spPr bwMode="auto">
          <a:xfrm>
            <a:off x="4221799" y="3988701"/>
            <a:ext cx="1229360" cy="38290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100" b="1" i="1">
                <a:solidFill>
                  <a:srgbClr val="AB2B25"/>
                </a:solidFill>
                <a:effectLst/>
                <a:latin typeface="Roboto" panose="02000000000000000000" pitchFamily="2" charset="0"/>
                <a:ea typeface="Calibri" panose="020F0502020204030204" pitchFamily="34" charset="0"/>
                <a:cs typeface="Times New Roman" panose="02020603050405020304" pitchFamily="18" charset="0"/>
              </a:rPr>
              <a:t>Le lendemain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2"/>
          <p:cNvSpPr txBox="1">
            <a:spLocks noChangeArrowheads="1"/>
          </p:cNvSpPr>
          <p:nvPr/>
        </p:nvSpPr>
        <p:spPr bwMode="auto">
          <a:xfrm>
            <a:off x="8416613" y="4176026"/>
            <a:ext cx="2096770" cy="382905"/>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100" b="1">
                <a:solidFill>
                  <a:srgbClr val="002060"/>
                </a:solidFill>
                <a:effectLst/>
                <a:latin typeface="Roboto" panose="02000000000000000000" pitchFamily="2" charset="0"/>
                <a:ea typeface="Calibri" panose="020F0502020204030204" pitchFamily="34" charset="0"/>
                <a:cs typeface="Times New Roman" panose="02020603050405020304" pitchFamily="18" charset="0"/>
              </a:rPr>
              <a:t>5 MAI 2017 à minuit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Zone de texte 2"/>
          <p:cNvSpPr txBox="1">
            <a:spLocks noChangeArrowheads="1"/>
          </p:cNvSpPr>
          <p:nvPr/>
        </p:nvSpPr>
        <p:spPr bwMode="auto">
          <a:xfrm>
            <a:off x="6731634" y="3593173"/>
            <a:ext cx="1229360" cy="38290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100" b="1" i="1" dirty="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7 jours francs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avec flèche vers le bas 18"/>
          <p:cNvSpPr/>
          <p:nvPr/>
        </p:nvSpPr>
        <p:spPr>
          <a:xfrm>
            <a:off x="3360104" y="4587056"/>
            <a:ext cx="1355090" cy="993140"/>
          </a:xfrm>
          <a:prstGeom prst="downArrowCallo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fr-FR" sz="1100">
                <a:effectLst/>
                <a:latin typeface="Roboto" panose="02000000000000000000" pitchFamily="2" charset="0"/>
                <a:ea typeface="Calibri" panose="020F0502020204030204" pitchFamily="34" charset="0"/>
                <a:cs typeface="Times New Roman" panose="02020603050405020304" pitchFamily="18" charset="0"/>
              </a:rPr>
              <a:t>ENVOI ELECTRONIQUE </a:t>
            </a:r>
            <a:endParaRPr lang="fr-FR" sz="1100">
              <a:effectLst/>
              <a:ea typeface="Calibri" panose="020F0502020204030204" pitchFamily="34" charset="0"/>
              <a:cs typeface="Times New Roman" panose="02020603050405020304" pitchFamily="18" charset="0"/>
            </a:endParaRPr>
          </a:p>
          <a:p>
            <a:pPr algn="ctr">
              <a:lnSpc>
                <a:spcPct val="107000"/>
              </a:lnSpc>
              <a:spcAft>
                <a:spcPts val="0"/>
              </a:spcAft>
            </a:pPr>
            <a:r>
              <a:rPr lang="fr-FR" sz="1100">
                <a:effectLst/>
                <a:latin typeface="Roboto" panose="02000000000000000000" pitchFamily="2" charset="0"/>
                <a:ea typeface="Calibri" panose="020F0502020204030204" pitchFamily="34" charset="0"/>
                <a:cs typeface="Times New Roman" panose="02020603050405020304" pitchFamily="18" charset="0"/>
              </a:rPr>
              <a:t>DE LA DECISION </a:t>
            </a:r>
            <a:endParaRPr lang="fr-FR" sz="1100">
              <a:effectLst/>
              <a:ea typeface="Calibri" panose="020F0502020204030204" pitchFamily="34" charset="0"/>
              <a:cs typeface="Times New Roman" panose="02020603050405020304" pitchFamily="18" charset="0"/>
            </a:endParaRPr>
          </a:p>
          <a:p>
            <a:pPr algn="ctr">
              <a:lnSpc>
                <a:spcPct val="107000"/>
              </a:lnSpc>
              <a:spcAft>
                <a:spcPts val="800"/>
              </a:spcAft>
            </a:pPr>
            <a:r>
              <a:rPr lang="fr-FR" sz="1100">
                <a:effectLst/>
                <a:ea typeface="Calibri" panose="020F0502020204030204" pitchFamily="34" charset="0"/>
                <a:cs typeface="Times New Roman" panose="02020603050405020304" pitchFamily="18" charset="0"/>
              </a:rPr>
              <a:t> </a:t>
            </a:r>
          </a:p>
        </p:txBody>
      </p:sp>
      <p:sp>
        <p:nvSpPr>
          <p:cNvPr id="20" name="Rectangle avec flèche vers le bas 19"/>
          <p:cNvSpPr/>
          <p:nvPr/>
        </p:nvSpPr>
        <p:spPr>
          <a:xfrm>
            <a:off x="4966019" y="4579436"/>
            <a:ext cx="1149985" cy="961390"/>
          </a:xfrm>
          <a:prstGeom prst="downArrowCallout">
            <a:avLst/>
          </a:prstGeom>
          <a:solidFill>
            <a:srgbClr val="D9959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a:effectLst/>
                <a:ea typeface="Calibri" panose="020F0502020204030204" pitchFamily="34" charset="0"/>
                <a:cs typeface="Times New Roman" panose="02020603050405020304" pitchFamily="18" charset="0"/>
              </a:rPr>
              <a:t>1ER JOUR DU DELAI D’APPEL</a:t>
            </a:r>
          </a:p>
        </p:txBody>
      </p:sp>
      <p:pic>
        <p:nvPicPr>
          <p:cNvPr id="21" name="Image 20"/>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6504" y="4831531"/>
            <a:ext cx="2286000" cy="207010"/>
          </a:xfrm>
          <a:prstGeom prst="rect">
            <a:avLst/>
          </a:prstGeom>
          <a:noFill/>
        </p:spPr>
      </p:pic>
      <p:sp>
        <p:nvSpPr>
          <p:cNvPr id="22" name="Rectangle avec flèche vers le bas 21"/>
          <p:cNvSpPr/>
          <p:nvPr/>
        </p:nvSpPr>
        <p:spPr>
          <a:xfrm>
            <a:off x="10293026" y="4652461"/>
            <a:ext cx="1118870" cy="914400"/>
          </a:xfrm>
          <a:prstGeom prst="downArrowCallout">
            <a:avLst/>
          </a:prstGeom>
          <a:solidFill>
            <a:srgbClr val="AB2B2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1100" dirty="0">
                <a:effectLst/>
                <a:ea typeface="Calibri" panose="020F0502020204030204" pitchFamily="34" charset="0"/>
                <a:cs typeface="Times New Roman" panose="02020603050405020304" pitchFamily="18" charset="0"/>
              </a:rPr>
              <a:t>DEADLINE POUR FORMER L’APPEL</a:t>
            </a:r>
          </a:p>
        </p:txBody>
      </p:sp>
      <p:pic>
        <p:nvPicPr>
          <p:cNvPr id="23" name="Image 22" descr="Résultat de recherche d'images pour &quot;attention&quot;"/>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160190" y="4652461"/>
            <a:ext cx="565150" cy="565150"/>
          </a:xfrm>
          <a:prstGeom prst="rect">
            <a:avLst/>
          </a:prstGeom>
          <a:noFill/>
          <a:ln>
            <a:noFill/>
          </a:ln>
        </p:spPr>
      </p:pic>
      <p:sp>
        <p:nvSpPr>
          <p:cNvPr id="24" name="Zone de texte 2"/>
          <p:cNvSpPr txBox="1">
            <a:spLocks noChangeArrowheads="1"/>
          </p:cNvSpPr>
          <p:nvPr/>
        </p:nvSpPr>
        <p:spPr bwMode="auto">
          <a:xfrm>
            <a:off x="4955454" y="5608955"/>
            <a:ext cx="1229360" cy="38290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100" b="1">
                <a:solidFill>
                  <a:srgbClr val="002060"/>
                </a:solidFill>
                <a:effectLst/>
                <a:latin typeface="Roboto" panose="02000000000000000000" pitchFamily="2" charset="0"/>
                <a:ea typeface="Calibri" panose="020F0502020204030204" pitchFamily="34" charset="0"/>
                <a:cs typeface="Times New Roman" panose="02020603050405020304" pitchFamily="18" charset="0"/>
              </a:rPr>
              <a:t>29 AVRIL 2017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Zone de texte 2"/>
          <p:cNvSpPr txBox="1">
            <a:spLocks noChangeArrowheads="1"/>
          </p:cNvSpPr>
          <p:nvPr/>
        </p:nvSpPr>
        <p:spPr bwMode="auto">
          <a:xfrm>
            <a:off x="3507424" y="5639994"/>
            <a:ext cx="1229360" cy="38290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100" b="1">
                <a:solidFill>
                  <a:srgbClr val="002060"/>
                </a:solidFill>
                <a:effectLst/>
                <a:latin typeface="Roboto" panose="02000000000000000000" pitchFamily="2" charset="0"/>
                <a:ea typeface="Calibri" panose="020F0502020204030204" pitchFamily="34" charset="0"/>
                <a:cs typeface="Times New Roman" panose="02020603050405020304" pitchFamily="18" charset="0"/>
              </a:rPr>
              <a:t>28 AVRIL 2017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Zone de texte 2"/>
          <p:cNvSpPr txBox="1">
            <a:spLocks noChangeArrowheads="1"/>
          </p:cNvSpPr>
          <p:nvPr/>
        </p:nvSpPr>
        <p:spPr bwMode="auto">
          <a:xfrm>
            <a:off x="4242004" y="5340039"/>
            <a:ext cx="1229360" cy="38290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100" b="1" i="1">
                <a:solidFill>
                  <a:srgbClr val="AB2B25"/>
                </a:solidFill>
                <a:effectLst/>
                <a:latin typeface="Roboto" panose="02000000000000000000" pitchFamily="2" charset="0"/>
                <a:ea typeface="Calibri" panose="020F0502020204030204" pitchFamily="34" charset="0"/>
                <a:cs typeface="Times New Roman" panose="02020603050405020304" pitchFamily="18" charset="0"/>
              </a:rPr>
              <a:t>Le lendemain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Zone de texte 2"/>
          <p:cNvSpPr txBox="1">
            <a:spLocks noChangeArrowheads="1"/>
          </p:cNvSpPr>
          <p:nvPr/>
        </p:nvSpPr>
        <p:spPr bwMode="auto">
          <a:xfrm>
            <a:off x="6834824" y="5066949"/>
            <a:ext cx="1229360" cy="38290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100" b="1" i="1">
                <a:solidFill>
                  <a:srgbClr val="AB2B25"/>
                </a:solidFill>
                <a:effectLst/>
                <a:latin typeface="Roboto" panose="02000000000000000000" pitchFamily="2" charset="0"/>
                <a:ea typeface="Calibri" panose="020F0502020204030204" pitchFamily="34" charset="0"/>
                <a:cs typeface="Times New Roman" panose="02020603050405020304" pitchFamily="18" charset="0"/>
              </a:rPr>
              <a:t>7 jours francs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Zone de texte 2"/>
          <p:cNvSpPr txBox="1">
            <a:spLocks noChangeArrowheads="1"/>
          </p:cNvSpPr>
          <p:nvPr/>
        </p:nvSpPr>
        <p:spPr bwMode="auto">
          <a:xfrm>
            <a:off x="10293025" y="5607604"/>
            <a:ext cx="1229360" cy="563880"/>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100" b="1">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MARDI 9 MAI 2017 à minuit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Zone de texte 2"/>
          <p:cNvSpPr txBox="1">
            <a:spLocks noChangeArrowheads="1"/>
          </p:cNvSpPr>
          <p:nvPr/>
        </p:nvSpPr>
        <p:spPr bwMode="auto">
          <a:xfrm>
            <a:off x="7687620" y="5747939"/>
            <a:ext cx="1229360" cy="382905"/>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100" b="1">
                <a:solidFill>
                  <a:srgbClr val="002060"/>
                </a:solidFill>
                <a:effectLst/>
                <a:latin typeface="Roboto" panose="02000000000000000000" pitchFamily="2" charset="0"/>
                <a:ea typeface="Calibri" panose="020F0502020204030204" pitchFamily="34" charset="0"/>
                <a:cs typeface="Times New Roman" panose="02020603050405020304" pitchFamily="18" charset="0"/>
              </a:rPr>
              <a:t>6 MAI 2017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0" name="Connecteur droit avec flèche 29"/>
          <p:cNvCxnSpPr/>
          <p:nvPr/>
        </p:nvCxnSpPr>
        <p:spPr>
          <a:xfrm flipV="1">
            <a:off x="8758865" y="5669834"/>
            <a:ext cx="422910" cy="190500"/>
          </a:xfrm>
          <a:prstGeom prst="straightConnector1">
            <a:avLst/>
          </a:prstGeom>
          <a:ln>
            <a:solidFill>
              <a:srgbClr val="AB2B2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9741845" y="5669199"/>
            <a:ext cx="572770" cy="123190"/>
          </a:xfrm>
          <a:prstGeom prst="straightConnector1">
            <a:avLst/>
          </a:prstGeom>
          <a:noFill/>
          <a:ln w="6350" cap="flat" cmpd="sng" algn="ctr">
            <a:solidFill>
              <a:srgbClr val="AB2B25"/>
            </a:solidFill>
            <a:prstDash val="solid"/>
            <a:miter lim="800000"/>
            <a:tailEnd type="triangle"/>
          </a:ln>
          <a:effectLst/>
        </p:spPr>
      </p:cxnSp>
      <p:sp>
        <p:nvSpPr>
          <p:cNvPr id="32" name="Zone de texte 2"/>
          <p:cNvSpPr txBox="1">
            <a:spLocks noChangeArrowheads="1"/>
          </p:cNvSpPr>
          <p:nvPr/>
        </p:nvSpPr>
        <p:spPr bwMode="auto">
          <a:xfrm>
            <a:off x="8850318" y="5240546"/>
            <a:ext cx="1229360" cy="846455"/>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1100" b="1">
                <a:solidFill>
                  <a:srgbClr val="002060"/>
                </a:solidFill>
                <a:effectLst/>
                <a:latin typeface="Roboto" panose="02000000000000000000" pitchFamily="2" charset="0"/>
                <a:ea typeface="Calibri" panose="020F0502020204030204" pitchFamily="34" charset="0"/>
                <a:cs typeface="Times New Roman" panose="02020603050405020304" pitchFamily="18" charset="0"/>
              </a:rPr>
              <a:t>LUNDI 8 MAI 2017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100" b="1">
                <a:solidFill>
                  <a:srgbClr val="AB2B25"/>
                </a:solidFill>
                <a:effectLst/>
                <a:latin typeface="Roboto" panose="02000000000000000000" pitchFamily="2" charset="0"/>
                <a:ea typeface="Calibri" panose="020F0502020204030204" pitchFamily="34" charset="0"/>
                <a:cs typeface="Times New Roman" panose="02020603050405020304" pitchFamily="18" charset="0"/>
              </a:rPr>
              <a:t>FERIE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07195916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8" name="Espace réservé du contenu 2"/>
          <p:cNvSpPr txBox="1">
            <a:spLocks/>
          </p:cNvSpPr>
          <p:nvPr/>
        </p:nvSpPr>
        <p:spPr>
          <a:xfrm>
            <a:off x="3186113" y="746824"/>
            <a:ext cx="8229600" cy="489654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FontTx/>
              <a:buChar char="-"/>
            </a:pPr>
            <a:r>
              <a:rPr lang="fr-FR" dirty="0" smtClean="0">
                <a:solidFill>
                  <a:srgbClr val="002060"/>
                </a:solidFill>
                <a:latin typeface="Roboto" panose="02000000000000000000" pitchFamily="2" charset="0"/>
                <a:ea typeface="Roboto" panose="02000000000000000000" pitchFamily="2" charset="0"/>
              </a:rPr>
              <a:t> Etablis par l’équipe en responsabilité</a:t>
            </a:r>
          </a:p>
          <a:p>
            <a:pPr algn="just">
              <a:buFontTx/>
              <a:buChar char="-"/>
            </a:pPr>
            <a:endParaRPr lang="fr-FR" dirty="0" smtClean="0">
              <a:solidFill>
                <a:srgbClr val="002060"/>
              </a:solidFill>
              <a:latin typeface="Roboto" panose="02000000000000000000" pitchFamily="2" charset="0"/>
              <a:ea typeface="Roboto" panose="02000000000000000000" pitchFamily="2" charset="0"/>
            </a:endParaRPr>
          </a:p>
          <a:p>
            <a:pPr algn="just">
              <a:buFontTx/>
              <a:buChar char="-"/>
            </a:pPr>
            <a:r>
              <a:rPr lang="fr-FR" dirty="0" smtClean="0">
                <a:solidFill>
                  <a:srgbClr val="002060"/>
                </a:solidFill>
                <a:latin typeface="Roboto" panose="02000000000000000000" pitchFamily="2" charset="0"/>
                <a:ea typeface="Roboto" panose="02000000000000000000" pitchFamily="2" charset="0"/>
              </a:rPr>
              <a:t> Conformes avec les règles et les méthodes comptables qui régissent généralement les associations </a:t>
            </a:r>
          </a:p>
          <a:p>
            <a:pPr algn="just"/>
            <a:endParaRPr lang="fr-FR" dirty="0" smtClean="0">
              <a:solidFill>
                <a:srgbClr val="002060"/>
              </a:solidFill>
              <a:latin typeface="Roboto" panose="02000000000000000000" pitchFamily="2" charset="0"/>
              <a:ea typeface="Roboto" panose="02000000000000000000" pitchFamily="2" charset="0"/>
            </a:endParaRPr>
          </a:p>
          <a:p>
            <a:pPr algn="just">
              <a:buFontTx/>
              <a:buChar char="-"/>
            </a:pPr>
            <a:r>
              <a:rPr lang="fr-FR" dirty="0" smtClean="0">
                <a:solidFill>
                  <a:srgbClr val="002060"/>
                </a:solidFill>
                <a:latin typeface="Roboto" panose="02000000000000000000" pitchFamily="2" charset="0"/>
                <a:ea typeface="Roboto" panose="02000000000000000000" pitchFamily="2" charset="0"/>
              </a:rPr>
              <a:t> Identifiant les produits/les charges, les immobilisations, les investissements, les amortissements, des provisions pour risque, les créances clubs, identifiant les éléments significatifs  du compte de résultat… proposant l’affectation du résultat</a:t>
            </a:r>
          </a:p>
          <a:p>
            <a:pPr algn="just">
              <a:buFontTx/>
              <a:buChar char="-"/>
            </a:pPr>
            <a:endParaRPr lang="fr-FR" dirty="0" smtClean="0">
              <a:solidFill>
                <a:srgbClr val="002060"/>
              </a:solidFill>
              <a:latin typeface="Roboto" panose="02000000000000000000" pitchFamily="2" charset="0"/>
              <a:ea typeface="Roboto" panose="02000000000000000000" pitchFamily="2" charset="0"/>
            </a:endParaRPr>
          </a:p>
          <a:p>
            <a:pPr algn="just">
              <a:buFontTx/>
              <a:buChar char="-"/>
            </a:pPr>
            <a:r>
              <a:rPr lang="fr-FR" dirty="0" smtClean="0">
                <a:solidFill>
                  <a:srgbClr val="002060"/>
                </a:solidFill>
                <a:latin typeface="Roboto" panose="02000000000000000000" pitchFamily="2" charset="0"/>
                <a:ea typeface="Roboto" panose="02000000000000000000" pitchFamily="2" charset="0"/>
              </a:rPr>
              <a:t> Validés par les Commissaires aux Comptes</a:t>
            </a:r>
          </a:p>
          <a:p>
            <a:pPr algn="just"/>
            <a:r>
              <a:rPr lang="fr-FR" dirty="0" smtClean="0">
                <a:solidFill>
                  <a:srgbClr val="002060"/>
                </a:solidFill>
                <a:latin typeface="Roboto" panose="02000000000000000000" pitchFamily="2" charset="0"/>
                <a:ea typeface="Roboto" panose="02000000000000000000" pitchFamily="2" charset="0"/>
              </a:rPr>
              <a:t>Contrat renouvelé / mandat de 6 ans</a:t>
            </a:r>
          </a:p>
          <a:p>
            <a:pPr algn="just">
              <a:buFontTx/>
              <a:buChar char="-"/>
            </a:pPr>
            <a:endParaRPr lang="fr-FR" dirty="0" smtClean="0">
              <a:solidFill>
                <a:srgbClr val="002060"/>
              </a:solidFill>
              <a:latin typeface="Roboto" panose="02000000000000000000" pitchFamily="2" charset="0"/>
              <a:ea typeface="Roboto" panose="02000000000000000000" pitchFamily="2" charset="0"/>
            </a:endParaRPr>
          </a:p>
          <a:p>
            <a:pPr algn="just">
              <a:buFontTx/>
              <a:buChar char="-"/>
            </a:pPr>
            <a:r>
              <a:rPr lang="fr-FR" dirty="0" smtClean="0">
                <a:solidFill>
                  <a:srgbClr val="002060"/>
                </a:solidFill>
                <a:latin typeface="Roboto" panose="02000000000000000000" pitchFamily="2" charset="0"/>
                <a:ea typeface="Roboto" panose="02000000000000000000" pitchFamily="2" charset="0"/>
              </a:rPr>
              <a:t> Présentés en l’état sans remarque ni réserve particulière</a:t>
            </a:r>
          </a:p>
          <a:p>
            <a:endParaRPr lang="fr-FR" dirty="0">
              <a:solidFill>
                <a:schemeClr val="bg1"/>
              </a:solidFill>
            </a:endParaRPr>
          </a:p>
        </p:txBody>
      </p:sp>
    </p:spTree>
    <p:extLst>
      <p:ext uri="{BB962C8B-B14F-4D97-AF65-F5344CB8AC3E}">
        <p14:creationId xmlns:p14="http://schemas.microsoft.com/office/powerpoint/2010/main" xmlns="" val="344715903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6543674" y="383215"/>
            <a:ext cx="5414963" cy="30027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8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LA COMMISSION DES RECLAMATIONS ET LITIGES (Vote)</a:t>
            </a:r>
          </a:p>
          <a:p>
            <a:pPr algn="r">
              <a:lnSpc>
                <a:spcPct val="107000"/>
              </a:lnSpc>
            </a:pPr>
            <a:endParaRPr lang="fr-FR" sz="32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r>
              <a:rPr lang="fr-FR" sz="32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Isabelle LOMINET</a:t>
            </a:r>
          </a:p>
          <a:p>
            <a:pPr algn="r">
              <a:lnSpc>
                <a:spcPct val="107000"/>
              </a:lnSpc>
            </a:pPr>
            <a:r>
              <a:rPr lang="fr-FR" sz="32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Présidente de la commission </a:t>
            </a:r>
            <a:endParaRPr lang="fr-FR" sz="3200" i="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5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xmlns="" val="0"/>
              </a:ext>
            </a:extLst>
          </a:blip>
          <a:srcRect l="25639" t="24026" r="22798" b="48485"/>
          <a:stretch/>
        </p:blipFill>
        <p:spPr>
          <a:xfrm>
            <a:off x="3805292" y="576634"/>
            <a:ext cx="2481956" cy="2352303"/>
          </a:xfrm>
          <a:prstGeom prst="rect">
            <a:avLst/>
          </a:prstGeom>
          <a:ln>
            <a:noFill/>
          </a:ln>
          <a:effectLst>
            <a:softEdge rad="112500"/>
          </a:effectLst>
        </p:spPr>
      </p:pic>
    </p:spTree>
    <p:extLst>
      <p:ext uri="{BB962C8B-B14F-4D97-AF65-F5344CB8AC3E}">
        <p14:creationId xmlns:p14="http://schemas.microsoft.com/office/powerpoint/2010/main" xmlns="" val="183650862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8" name="Titre 1"/>
          <p:cNvSpPr>
            <a:spLocks noGrp="1"/>
          </p:cNvSpPr>
          <p:nvPr/>
        </p:nvSpPr>
        <p:spPr>
          <a:xfrm>
            <a:off x="3770947" y="2455368"/>
            <a:ext cx="10003155" cy="3416300"/>
          </a:xfrm>
          <a:prstGeom prst="rect">
            <a:avLst/>
          </a:prstGeom>
        </p:spPr>
        <p:txBody>
          <a:bodyPr vert="horz" lIns="91440" tIns="45720" rIns="91440" bIns="45720" rtlCol="0" anchor="b">
            <a:noAutofit/>
          </a:bodyPr>
          <a:lstStyle/>
          <a:p>
            <a:pPr>
              <a:lnSpc>
                <a:spcPct val="80000"/>
              </a:lnSpc>
              <a:spcAft>
                <a:spcPts val="0"/>
              </a:spcAft>
            </a:pP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Présidente : LOMINET Isabelle </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Membres : </a:t>
            </a:r>
            <a:endParaRPr lang="fr-FR" sz="1400" dirty="0">
              <a:effectLst/>
              <a:latin typeface="Times New Roman" panose="02020603050405020304" pitchFamily="18" charset="0"/>
              <a:ea typeface="Times New Roman" panose="02020603050405020304" pitchFamily="18" charset="0"/>
            </a:endParaRPr>
          </a:p>
          <a:p>
            <a:pPr>
              <a:lnSpc>
                <a:spcPct val="80000"/>
              </a:lnSpc>
              <a:spcAft>
                <a:spcPts val="0"/>
              </a:spcAft>
            </a:pP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BACQUAERT Sylvain </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DAWINT Denis</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GRAZER Marie-Carmen</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HATTE Claude</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LIONNE Jean-Paul</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NICASTRO Guillaume </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r>
            <a:b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br>
            <a:r>
              <a:rPr lang="fr-FR" kern="1200" spc="100"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VLAMINCK Hervé</a:t>
            </a:r>
            <a:r>
              <a:rPr lang="fr-FR" sz="1600" kern="1200" spc="100" dirty="0">
                <a:solidFill>
                  <a:srgbClr val="002060"/>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fr-FR" sz="1600" kern="1200" spc="100" dirty="0">
                <a:solidFill>
                  <a:srgbClr val="002060"/>
                </a:solidFill>
                <a:effectLst/>
                <a:latin typeface="Calibri Light" panose="020F0302020204030204" pitchFamily="34" charset="0"/>
                <a:ea typeface="Times New Roman" panose="02020603050405020304" pitchFamily="18" charset="0"/>
                <a:cs typeface="Times New Roman" panose="02020603050405020304" pitchFamily="18" charset="0"/>
              </a:rPr>
            </a:br>
            <a:r>
              <a:rPr lang="fr-FR" sz="1600" kern="1200" spc="100" dirty="0">
                <a:solidFill>
                  <a:srgbClr val="002060"/>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endParaRPr>
          </a:p>
        </p:txBody>
      </p:sp>
      <p:sp>
        <p:nvSpPr>
          <p:cNvPr id="9" name="Zone de texte 2"/>
          <p:cNvSpPr txBox="1">
            <a:spLocks noChangeArrowheads="1"/>
          </p:cNvSpPr>
          <p:nvPr/>
        </p:nvSpPr>
        <p:spPr bwMode="auto">
          <a:xfrm>
            <a:off x="2443397" y="383215"/>
            <a:ext cx="9515241" cy="145755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COMPOSITION DE LA COMMISSION</a:t>
            </a: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213577091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10" name="Zone de texte 2"/>
          <p:cNvSpPr txBox="1">
            <a:spLocks noChangeArrowheads="1"/>
          </p:cNvSpPr>
          <p:nvPr/>
        </p:nvSpPr>
        <p:spPr bwMode="auto">
          <a:xfrm>
            <a:off x="3378836" y="713604"/>
            <a:ext cx="8679815" cy="1473835"/>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Le fonctionnement actuel</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Une commission quasiment inexistante vu le peu de dossier à traiter  (Ex Picardie) </a:t>
            </a:r>
            <a:b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br>
            <a: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 </a:t>
            </a:r>
            <a:b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br>
            <a: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Une commission active (Ex Nord Pas de Calais) qui se réunit souvent car gère les décisions suite aux matchs arrêtés  ou qualifications de joueurs.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 de texte 2"/>
          <p:cNvSpPr txBox="1">
            <a:spLocks noChangeArrowheads="1"/>
          </p:cNvSpPr>
          <p:nvPr/>
        </p:nvSpPr>
        <p:spPr bwMode="auto">
          <a:xfrm>
            <a:off x="3378836" y="2863714"/>
            <a:ext cx="8679815" cy="1933138"/>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sz="14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Le fonctionnement </a:t>
            </a:r>
            <a:r>
              <a:rPr lang="fr-FR" sz="1400"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2017/2018</a:t>
            </a:r>
            <a:endParaRPr lang="fr-FR" sz="1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4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Les décisions concernant des matchs arrêtés ainsi que la qualification des licences seront prioritairement du ressort de la COC.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14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Les clubs pourront ensuite faire un dossier de réclamations à la CRL s’ils souhaitent</a:t>
            </a:r>
            <a:r>
              <a:rPr lang="fr-FR" sz="4800" kern="12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1400" kern="12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contester la décision des commissions, quelles qu’elles soient.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7381263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5022054" y="368927"/>
            <a:ext cx="7036597" cy="30027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5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LA COMMISSION MEDICALE</a:t>
            </a:r>
          </a:p>
          <a:p>
            <a:pPr algn="ctr">
              <a:lnSpc>
                <a:spcPct val="107000"/>
              </a:lnSpc>
            </a:pPr>
            <a:r>
              <a:rPr lang="fr-FR" sz="5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(Vote)</a:t>
            </a:r>
          </a:p>
          <a:p>
            <a:pPr algn="r">
              <a:lnSpc>
                <a:spcPct val="107000"/>
              </a:lnSpc>
            </a:pP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endParaRPr lang="fr-FR" sz="3600" b="1" i="1" dirty="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r>
              <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Jean-Jacques CRIGNON</a:t>
            </a:r>
          </a:p>
          <a:p>
            <a:pPr algn="r">
              <a:lnSpc>
                <a:spcPct val="107000"/>
              </a:lnSpc>
            </a:pPr>
            <a:r>
              <a:rPr lang="fr-FR" sz="3600"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Président de la commission </a:t>
            </a:r>
            <a:endParaRPr lang="fr-FR" sz="3600" i="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xmlns="" val="0"/>
              </a:ext>
            </a:extLst>
          </a:blip>
          <a:srcRect l="23833" t="5628" r="4306" b="25325"/>
          <a:stretch/>
        </p:blipFill>
        <p:spPr>
          <a:xfrm>
            <a:off x="3567369" y="871997"/>
            <a:ext cx="2119055" cy="2714773"/>
          </a:xfrm>
          <a:prstGeom prst="rect">
            <a:avLst/>
          </a:prstGeom>
          <a:ln>
            <a:noFill/>
          </a:ln>
          <a:effectLst>
            <a:softEdge rad="112500"/>
          </a:effectLst>
        </p:spPr>
      </p:pic>
    </p:spTree>
    <p:extLst>
      <p:ext uri="{BB962C8B-B14F-4D97-AF65-F5344CB8AC3E}">
        <p14:creationId xmlns:p14="http://schemas.microsoft.com/office/powerpoint/2010/main" xmlns="" val="344491908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8" name="Zone de texte 2"/>
          <p:cNvSpPr txBox="1">
            <a:spLocks noChangeArrowheads="1"/>
          </p:cNvSpPr>
          <p:nvPr/>
        </p:nvSpPr>
        <p:spPr bwMode="auto">
          <a:xfrm>
            <a:off x="3163509" y="812342"/>
            <a:ext cx="8670290" cy="4464196"/>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marL="90170" algn="just">
              <a:lnSpc>
                <a:spcPct val="107000"/>
              </a:lnSpc>
              <a:spcAft>
                <a:spcPts val="0"/>
              </a:spcAft>
            </a:pPr>
            <a: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La commission médicale a intégré le médecin du pôle féminin de Tourcoing ainsi que le kiné de l’équipe de France de handball U21 et l’entraineur de l’USDK ancien international lui-même. Elle invitera pour débattre les médecins et kinésithérapeute des pôles d’accession d’Amiens. Les sujets de réflexion sont très nombreux.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0"/>
              </a:spcAft>
            </a:pPr>
            <a: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Nos axes de travail sont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0"/>
              </a:spcAft>
            </a:pPr>
            <a: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	D’abord la protection du sujet jeune pratiquant le handball à haut niveau, que cette protection soit axée sur les conséquences physiques du surentrainement, ou sur la prévention des troubles de croissance. Nous avons déjà en cours de réalisation une thèse de médecine sur les carences en Vitamine D chez le Handballeur.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0"/>
              </a:spcAft>
            </a:pPr>
            <a: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	Ensuite sur la fréquence quelquefois anormalement élevée des forfaits médicaux, qui peuvent cacher des problèmes d’intégration, des contraintes anormales au sein du club ou de l’équipe, ou même des difficultés psychologiques personnelles.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0"/>
              </a:spcAft>
            </a:pPr>
            <a: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	Enfin l’application des directives émises par la Fédération Nationale sur le Suivi Réglementaire et son évolution.</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0"/>
              </a:spcAft>
            </a:pPr>
            <a: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0"/>
              </a:spcAft>
            </a:pPr>
            <a: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J’espère pouvoir réunir cette commission autant de fois que nécessaire, dans un endroit assez central (Villeneuve d’Ascq).</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90170" algn="just">
              <a:lnSpc>
                <a:spcPct val="107000"/>
              </a:lnSpc>
              <a:spcAft>
                <a:spcPts val="800"/>
              </a:spcAft>
            </a:pPr>
            <a:r>
              <a:rPr lang="fr-FR" sz="1400" kern="1200" spc="100" dirty="0">
                <a:solidFill>
                  <a:srgbClr val="002060"/>
                </a:solidFill>
                <a:effectLst/>
                <a:latin typeface="Roboto" panose="02000000000000000000" pitchFamily="2" charset="0"/>
                <a:ea typeface="Times New Roman" panose="02020603050405020304" pitchFamily="18" charset="0"/>
                <a:cs typeface="Times New Roman" panose="02020603050405020304" pitchFamily="18" charset="0"/>
              </a:rPr>
              <a:t>Je me tiens à votre disposition pour évoquer tout nouveau problème.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0010737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pic>
        <p:nvPicPr>
          <p:cNvPr id="9" name="Imag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40278" y="263420"/>
            <a:ext cx="4413583" cy="5777616"/>
          </a:xfrm>
          <a:prstGeom prst="rect">
            <a:avLst/>
          </a:prstGeom>
          <a:noFill/>
          <a:ln>
            <a:noFill/>
          </a:ln>
        </p:spPr>
      </p:pic>
    </p:spTree>
    <p:extLst>
      <p:ext uri="{BB962C8B-B14F-4D97-AF65-F5344CB8AC3E}">
        <p14:creationId xmlns:p14="http://schemas.microsoft.com/office/powerpoint/2010/main" xmlns="" val="1681987382"/>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3071811" y="1597653"/>
            <a:ext cx="8986840" cy="30027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EQUIPE TECHNIQUE REGIONALE </a:t>
            </a:r>
          </a:p>
          <a:p>
            <a:pPr algn="r">
              <a:lnSpc>
                <a:spcPct val="107000"/>
              </a:lnSpc>
            </a:pP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endParaRPr lang="fr-FR" sz="3600" b="1" i="1" dirty="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Tree>
    <p:extLst>
      <p:ext uri="{BB962C8B-B14F-4D97-AF65-F5344CB8AC3E}">
        <p14:creationId xmlns:p14="http://schemas.microsoft.com/office/powerpoint/2010/main" xmlns="" val="40273113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8" name="Zone de texte 2"/>
          <p:cNvSpPr txBox="1">
            <a:spLocks noChangeArrowheads="1"/>
          </p:cNvSpPr>
          <p:nvPr/>
        </p:nvSpPr>
        <p:spPr bwMode="auto">
          <a:xfrm>
            <a:off x="3187701" y="359765"/>
            <a:ext cx="8870950" cy="3822492"/>
          </a:xfrm>
          <a:prstGeom prst="rect">
            <a:avLst/>
          </a:prstGeom>
          <a:noFill/>
          <a:ln w="9525">
            <a:solidFill>
              <a:srgbClr val="AB2B25"/>
            </a:solidFill>
            <a:miter lim="800000"/>
            <a:headEnd/>
            <a:tailEnd/>
          </a:ln>
        </p:spPr>
        <p:txBody>
          <a:bodyPr rot="0" vert="horz" wrap="square" lIns="91440" tIns="45720" rIns="91440" bIns="45720" anchor="t" anchorCtr="0">
            <a:noAutofit/>
          </a:bodyPr>
          <a:lstStyle/>
          <a:p>
            <a:pPr>
              <a:lnSpc>
                <a:spcPct val="107000"/>
              </a:lnSpc>
              <a:spcAft>
                <a:spcPts val="800"/>
              </a:spcAft>
            </a:pPr>
            <a:r>
              <a:rPr lang="fr-FR" b="1" dirty="0" smtClean="0">
                <a:solidFill>
                  <a:srgbClr val="FFFFFF"/>
                </a:solidFill>
                <a:effectLst/>
                <a:latin typeface="Roboto" panose="02000000000000000000" pitchFamily="2" charset="0"/>
                <a:ea typeface="Calibri" panose="020F0502020204030204" pitchFamily="34" charset="0"/>
                <a:cs typeface="Times New Roman" panose="02020603050405020304" pitchFamily="18" charset="0"/>
              </a:rPr>
              <a:t>Ac25 </a:t>
            </a:r>
            <a:r>
              <a:rPr lang="fr-FR" b="1" dirty="0">
                <a:solidFill>
                  <a:srgbClr val="FFFFFF"/>
                </a:solidFill>
                <a:effectLst/>
                <a:latin typeface="Roboto" panose="02000000000000000000" pitchFamily="2" charset="0"/>
                <a:ea typeface="Calibri" panose="020F0502020204030204" pitchFamily="34" charset="0"/>
                <a:cs typeface="Times New Roman" panose="02020603050405020304" pitchFamily="18" charset="0"/>
              </a:rPr>
              <a:t>février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fr-FR" sz="11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Mise en œuvre des programmes Nord Pas de Calais et Picardie 2016-2017 :</a:t>
            </a: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r>
            <a:b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b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fin des formations d’entraîneurs (animateurs handball – entraîneur régional – soirées techniques) et des formations JAJ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Inter pôles masculins à Amiens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fr-FR" sz="11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Mise en œuvre des actions territoriales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Stage joueurs 2003 à Corbie avec 26 garçons présents.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Concours d’entrée aux pôles masculin et féminin et au CER féminin</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Contribution à la confection du dossier CNDS 2017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228600">
              <a:lnSpc>
                <a:spcPct val="107000"/>
              </a:lnSpc>
              <a:spcAft>
                <a:spcPts val="0"/>
              </a:spcAft>
            </a:pPr>
            <a:r>
              <a:rPr lang="fr-FR" sz="11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Réunions de mise en place des actions 2017-2018</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Elaboration des propositions catégories d’âge, détection des joueurs et joueuses, compétitions régionales jeunes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Elaboration du dossier qualification championnat de France -18</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Proposition du déploiement des formations d’entraîneurs et des animateurs d’école d’arbitrage sur le territoire pour la saison 2017-2018</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Travail sur les règlements jeunes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fr-FR" sz="11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Organigramme, fonctionnement et calendrier ETR</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100" dirty="0">
                <a:solidFill>
                  <a:srgbClr val="213B5E"/>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7061085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672637" y="6000752"/>
            <a:ext cx="2386013" cy="756906"/>
          </a:xfrm>
          <a:prstGeom prst="rect">
            <a:avLst/>
          </a:prstGeom>
        </p:spPr>
      </p:pic>
      <p:pic>
        <p:nvPicPr>
          <p:cNvPr id="2" name="Image 1"/>
          <p:cNvPicPr>
            <a:picLocks noChangeAspect="1"/>
          </p:cNvPicPr>
          <p:nvPr/>
        </p:nvPicPr>
        <p:blipFill>
          <a:blip r:embed="rId4" cstate="print"/>
          <a:stretch>
            <a:fillRect/>
          </a:stretch>
        </p:blipFill>
        <p:spPr>
          <a:xfrm>
            <a:off x="2664102" y="228600"/>
            <a:ext cx="9527898" cy="5772152"/>
          </a:xfrm>
          <a:prstGeom prst="rect">
            <a:avLst/>
          </a:prstGeom>
        </p:spPr>
      </p:pic>
    </p:spTree>
    <p:extLst>
      <p:ext uri="{BB962C8B-B14F-4D97-AF65-F5344CB8AC3E}">
        <p14:creationId xmlns:p14="http://schemas.microsoft.com/office/powerpoint/2010/main" xmlns="" val="255872816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9672637" y="6000752"/>
            <a:ext cx="2386013" cy="756906"/>
          </a:xfrm>
          <a:prstGeom prst="rect">
            <a:avLst/>
          </a:prstGeom>
        </p:spPr>
      </p:pic>
      <p:pic>
        <p:nvPicPr>
          <p:cNvPr id="3" name="Image 2"/>
          <p:cNvPicPr>
            <a:picLocks noChangeAspect="1"/>
          </p:cNvPicPr>
          <p:nvPr/>
        </p:nvPicPr>
        <p:blipFill>
          <a:blip r:embed="rId4" cstate="print"/>
          <a:stretch>
            <a:fillRect/>
          </a:stretch>
        </p:blipFill>
        <p:spPr>
          <a:xfrm>
            <a:off x="3221184" y="571503"/>
            <a:ext cx="7902280" cy="4829172"/>
          </a:xfrm>
          <a:prstGeom prst="rect">
            <a:avLst/>
          </a:prstGeom>
        </p:spPr>
      </p:pic>
    </p:spTree>
    <p:extLst>
      <p:ext uri="{BB962C8B-B14F-4D97-AF65-F5344CB8AC3E}">
        <p14:creationId xmlns:p14="http://schemas.microsoft.com/office/powerpoint/2010/main" xmlns="" val="398388981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5" name="Espace réservé du contenu 2"/>
          <p:cNvSpPr txBox="1">
            <a:spLocks/>
          </p:cNvSpPr>
          <p:nvPr/>
        </p:nvSpPr>
        <p:spPr>
          <a:xfrm>
            <a:off x="3929063" y="408087"/>
            <a:ext cx="7129462" cy="61926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buFontTx/>
              <a:buChar char="-"/>
            </a:pPr>
            <a:r>
              <a:rPr lang="fr-FR" sz="1400" b="1" dirty="0" smtClean="0">
                <a:solidFill>
                  <a:srgbClr val="002060"/>
                </a:solidFill>
                <a:latin typeface="Roboto" panose="02000000000000000000" pitchFamily="2" charset="0"/>
                <a:ea typeface="Roboto" panose="02000000000000000000" pitchFamily="2" charset="0"/>
              </a:rPr>
              <a:t>BILAN ACTIF (NET)</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Immobilisé		 		155 340</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Circulant				817 419</a:t>
            </a:r>
          </a:p>
          <a:p>
            <a:pPr algn="just">
              <a:lnSpc>
                <a:spcPct val="100000"/>
              </a:lnSpc>
              <a:spcBef>
                <a:spcPts val="0"/>
              </a:spcBef>
              <a:tabLst>
                <a:tab pos="2328863" algn="l"/>
              </a:tabLst>
            </a:pPr>
            <a:r>
              <a:rPr lang="fr-FR" sz="1400" dirty="0" smtClean="0">
                <a:solidFill>
                  <a:srgbClr val="002060"/>
                </a:solidFill>
                <a:latin typeface="Roboto" panose="02000000000000000000" pitchFamily="2" charset="0"/>
                <a:ea typeface="Roboto" panose="02000000000000000000" pitchFamily="2" charset="0"/>
              </a:rPr>
              <a:t>Régularisations 	  	  	</a:t>
            </a:r>
          </a:p>
          <a:p>
            <a:pPr algn="just">
              <a:lnSpc>
                <a:spcPct val="100000"/>
              </a:lnSpc>
              <a:spcBef>
                <a:spcPts val="0"/>
              </a:spcBef>
            </a:pPr>
            <a:r>
              <a:rPr lang="fr-FR" sz="1400" b="1" dirty="0" smtClean="0">
                <a:solidFill>
                  <a:srgbClr val="C00000"/>
                </a:solidFill>
                <a:latin typeface="Roboto" panose="02000000000000000000" pitchFamily="2" charset="0"/>
                <a:ea typeface="Roboto" panose="02000000000000000000" pitchFamily="2" charset="0"/>
              </a:rPr>
              <a:t>Total</a:t>
            </a:r>
            <a:r>
              <a:rPr lang="fr-FR" sz="1400" dirty="0" smtClean="0">
                <a:solidFill>
                  <a:srgbClr val="C00000"/>
                </a:solidFill>
                <a:latin typeface="Roboto" panose="02000000000000000000" pitchFamily="2" charset="0"/>
                <a:ea typeface="Roboto" panose="02000000000000000000" pitchFamily="2" charset="0"/>
              </a:rPr>
              <a:t>						</a:t>
            </a:r>
            <a:r>
              <a:rPr lang="fr-FR" sz="1400" b="1" dirty="0" smtClean="0">
                <a:solidFill>
                  <a:srgbClr val="C00000"/>
                </a:solidFill>
                <a:latin typeface="Roboto" panose="02000000000000000000" pitchFamily="2" charset="0"/>
                <a:ea typeface="Roboto" panose="02000000000000000000" pitchFamily="2" charset="0"/>
              </a:rPr>
              <a:t>972 759</a:t>
            </a:r>
          </a:p>
          <a:p>
            <a:pPr algn="just">
              <a:lnSpc>
                <a:spcPct val="100000"/>
              </a:lnSpc>
              <a:spcBef>
                <a:spcPts val="0"/>
              </a:spcBef>
              <a:buFontTx/>
              <a:buChar char="-"/>
            </a:pPr>
            <a:r>
              <a:rPr lang="fr-FR" sz="1400" b="1" dirty="0" smtClean="0">
                <a:solidFill>
                  <a:srgbClr val="002060"/>
                </a:solidFill>
                <a:latin typeface="Roboto" panose="02000000000000000000" pitchFamily="2" charset="0"/>
                <a:ea typeface="Roboto" panose="02000000000000000000" pitchFamily="2" charset="0"/>
              </a:rPr>
              <a:t>BILAN PASSIF</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Capitaux propres			469 544</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Provisions			  	33 386</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Dettes				469 829</a:t>
            </a:r>
          </a:p>
          <a:p>
            <a:pPr algn="just">
              <a:lnSpc>
                <a:spcPct val="100000"/>
              </a:lnSpc>
              <a:spcBef>
                <a:spcPts val="0"/>
              </a:spcBef>
            </a:pPr>
            <a:r>
              <a:rPr lang="fr-FR" sz="1400" b="1" dirty="0" smtClean="0">
                <a:solidFill>
                  <a:srgbClr val="C00000"/>
                </a:solidFill>
                <a:latin typeface="Roboto" panose="02000000000000000000" pitchFamily="2" charset="0"/>
                <a:ea typeface="Roboto" panose="02000000000000000000" pitchFamily="2" charset="0"/>
              </a:rPr>
              <a:t>Total</a:t>
            </a:r>
            <a:r>
              <a:rPr lang="fr-FR" sz="1400" dirty="0" smtClean="0">
                <a:solidFill>
                  <a:srgbClr val="C00000"/>
                </a:solidFill>
                <a:latin typeface="Roboto" panose="02000000000000000000" pitchFamily="2" charset="0"/>
                <a:ea typeface="Roboto" panose="02000000000000000000" pitchFamily="2" charset="0"/>
              </a:rPr>
              <a:t>						</a:t>
            </a:r>
            <a:r>
              <a:rPr lang="fr-FR" sz="1400" b="1" dirty="0" smtClean="0">
                <a:solidFill>
                  <a:srgbClr val="C00000"/>
                </a:solidFill>
                <a:latin typeface="Roboto" panose="02000000000000000000" pitchFamily="2" charset="0"/>
                <a:ea typeface="Roboto" panose="02000000000000000000" pitchFamily="2" charset="0"/>
              </a:rPr>
              <a:t>972 759</a:t>
            </a:r>
          </a:p>
          <a:p>
            <a:pPr algn="just">
              <a:lnSpc>
                <a:spcPct val="100000"/>
              </a:lnSpc>
              <a:spcBef>
                <a:spcPts val="0"/>
              </a:spcBef>
              <a:buFontTx/>
              <a:buChar char="-"/>
            </a:pPr>
            <a:r>
              <a:rPr lang="fr-FR" sz="1400" b="1" dirty="0" smtClean="0">
                <a:solidFill>
                  <a:srgbClr val="002060"/>
                </a:solidFill>
                <a:latin typeface="Roboto" panose="02000000000000000000" pitchFamily="2" charset="0"/>
                <a:ea typeface="Roboto" panose="02000000000000000000" pitchFamily="2" charset="0"/>
              </a:rPr>
              <a:t>COMPTE DE RÉSULTAT</a:t>
            </a:r>
            <a:r>
              <a:rPr lang="fr-FR" sz="1400" dirty="0" smtClean="0">
                <a:solidFill>
                  <a:srgbClr val="002060"/>
                </a:solidFill>
                <a:latin typeface="Roboto" panose="02000000000000000000" pitchFamily="2" charset="0"/>
                <a:ea typeface="Roboto" panose="02000000000000000000" pitchFamily="2" charset="0"/>
              </a:rPr>
              <a:t>		 </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Charges d’exploitation		 	899 207</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Charges financières 		     	    6 073</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Charges exceptionnelles				</a:t>
            </a:r>
            <a:r>
              <a:rPr lang="fr-FR" sz="1400" b="1" dirty="0" smtClean="0">
                <a:solidFill>
                  <a:srgbClr val="002060"/>
                </a:solidFill>
                <a:latin typeface="Roboto" panose="02000000000000000000" pitchFamily="2" charset="0"/>
                <a:ea typeface="Roboto" panose="02000000000000000000" pitchFamily="2" charset="0"/>
              </a:rPr>
              <a:t>905 280</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Bénéfice				   21 856</a:t>
            </a:r>
          </a:p>
          <a:p>
            <a:pPr algn="just">
              <a:lnSpc>
                <a:spcPct val="100000"/>
              </a:lnSpc>
              <a:spcBef>
                <a:spcPts val="0"/>
              </a:spcBef>
            </a:pPr>
            <a:r>
              <a:rPr lang="fr-FR" sz="1400" b="1" dirty="0" smtClean="0">
                <a:solidFill>
                  <a:srgbClr val="C00000"/>
                </a:solidFill>
                <a:latin typeface="Roboto" panose="02000000000000000000" pitchFamily="2" charset="0"/>
                <a:ea typeface="Roboto" panose="02000000000000000000" pitchFamily="2" charset="0"/>
              </a:rPr>
              <a:t>Total Charges</a:t>
            </a:r>
            <a:r>
              <a:rPr lang="fr-FR" sz="1400" dirty="0" smtClean="0">
                <a:solidFill>
                  <a:srgbClr val="C00000"/>
                </a:solidFill>
                <a:latin typeface="Roboto" panose="02000000000000000000" pitchFamily="2" charset="0"/>
                <a:ea typeface="Roboto" panose="02000000000000000000" pitchFamily="2" charset="0"/>
              </a:rPr>
              <a:t>					</a:t>
            </a:r>
            <a:r>
              <a:rPr lang="fr-FR" sz="1400" b="1" dirty="0" smtClean="0">
                <a:solidFill>
                  <a:srgbClr val="C00000"/>
                </a:solidFill>
                <a:latin typeface="Roboto" panose="02000000000000000000" pitchFamily="2" charset="0"/>
                <a:ea typeface="Roboto" panose="02000000000000000000" pitchFamily="2" charset="0"/>
              </a:rPr>
              <a:t>961 409</a:t>
            </a:r>
          </a:p>
          <a:p>
            <a:pPr algn="just">
              <a:lnSpc>
                <a:spcPct val="100000"/>
              </a:lnSpc>
              <a:spcBef>
                <a:spcPts val="0"/>
              </a:spcBef>
            </a:pPr>
            <a:endParaRPr lang="fr-FR" sz="1400" dirty="0" smtClean="0">
              <a:solidFill>
                <a:srgbClr val="C00000"/>
              </a:solidFill>
              <a:latin typeface="Roboto" panose="02000000000000000000" pitchFamily="2" charset="0"/>
              <a:ea typeface="Roboto" panose="02000000000000000000" pitchFamily="2" charset="0"/>
            </a:endParaRP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Produits d’exploitation			948 445</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Produits Financiers			    3 283</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Produits exceptionnels			    9 680</a:t>
            </a:r>
          </a:p>
          <a:p>
            <a:pPr algn="just">
              <a:lnSpc>
                <a:spcPct val="100000"/>
              </a:lnSpc>
              <a:spcBef>
                <a:spcPts val="0"/>
              </a:spcBef>
            </a:pPr>
            <a:r>
              <a:rPr lang="fr-FR" sz="1400" b="1" dirty="0" smtClean="0">
                <a:solidFill>
                  <a:srgbClr val="C00000"/>
                </a:solidFill>
                <a:latin typeface="Roboto" panose="02000000000000000000" pitchFamily="2" charset="0"/>
                <a:ea typeface="Roboto" panose="02000000000000000000" pitchFamily="2" charset="0"/>
              </a:rPr>
              <a:t>Total Produits</a:t>
            </a:r>
            <a:r>
              <a:rPr lang="fr-FR" sz="1400" dirty="0" smtClean="0">
                <a:solidFill>
                  <a:srgbClr val="C00000"/>
                </a:solidFill>
                <a:latin typeface="Roboto" panose="02000000000000000000" pitchFamily="2" charset="0"/>
                <a:ea typeface="Roboto" panose="02000000000000000000" pitchFamily="2" charset="0"/>
              </a:rPr>
              <a:t>					</a:t>
            </a:r>
            <a:r>
              <a:rPr lang="fr-FR" sz="1400" b="1" dirty="0" smtClean="0">
                <a:solidFill>
                  <a:srgbClr val="C00000"/>
                </a:solidFill>
                <a:latin typeface="Roboto" panose="02000000000000000000" pitchFamily="2" charset="0"/>
                <a:ea typeface="Roboto" panose="02000000000000000000" pitchFamily="2" charset="0"/>
              </a:rPr>
              <a:t>961 409</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	</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Excédent brut d’exploitation	  47 596</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Capacité d’autofinancement	  44 628</a:t>
            </a:r>
          </a:p>
          <a:p>
            <a:pPr algn="just">
              <a:lnSpc>
                <a:spcPct val="100000"/>
              </a:lnSpc>
              <a:spcBef>
                <a:spcPts val="0"/>
              </a:spcBef>
            </a:pPr>
            <a:r>
              <a:rPr lang="fr-FR" sz="1400" dirty="0" smtClean="0">
                <a:solidFill>
                  <a:srgbClr val="002060"/>
                </a:solidFill>
                <a:latin typeface="Roboto" panose="02000000000000000000" pitchFamily="2" charset="0"/>
                <a:ea typeface="Roboto" panose="02000000000000000000" pitchFamily="2" charset="0"/>
              </a:rPr>
              <a:t>Résultat net comptable  	  56 128</a:t>
            </a:r>
          </a:p>
          <a:p>
            <a:endParaRPr lang="fr-FR" sz="1200" dirty="0">
              <a:solidFill>
                <a:srgbClr val="00206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xmlns="" val="7431998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pic>
        <p:nvPicPr>
          <p:cNvPr id="5" name="Image 4" descr="Résultat de recherche d'images pour &quot;CHAMPIONS&quot;"/>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80111" y="328612"/>
            <a:ext cx="6098699" cy="3721736"/>
          </a:xfrm>
          <a:prstGeom prst="rect">
            <a:avLst/>
          </a:prstGeom>
          <a:noFill/>
          <a:ln>
            <a:noFill/>
          </a:ln>
        </p:spPr>
      </p:pic>
      <p:sp>
        <p:nvSpPr>
          <p:cNvPr id="9" name="Zone de texte 2"/>
          <p:cNvSpPr txBox="1">
            <a:spLocks noChangeArrowheads="1"/>
          </p:cNvSpPr>
          <p:nvPr/>
        </p:nvSpPr>
        <p:spPr bwMode="auto">
          <a:xfrm>
            <a:off x="3071811" y="3855273"/>
            <a:ext cx="8986840" cy="30027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Les Champions REGION </a:t>
            </a:r>
          </a:p>
          <a:p>
            <a:pPr algn="r">
              <a:lnSpc>
                <a:spcPct val="107000"/>
              </a:lnSpc>
            </a:pP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endParaRPr lang="fr-FR" sz="3600" b="1" i="1" dirty="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14391243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8" name="Zone de texte 2"/>
          <p:cNvSpPr txBox="1">
            <a:spLocks noChangeArrowheads="1"/>
          </p:cNvSpPr>
          <p:nvPr/>
        </p:nvSpPr>
        <p:spPr bwMode="auto">
          <a:xfrm>
            <a:off x="3000375" y="397826"/>
            <a:ext cx="8532495" cy="780479"/>
          </a:xfrm>
          <a:prstGeom prst="rect">
            <a:avLst/>
          </a:prstGeom>
          <a:solidFill>
            <a:srgbClr val="C00000"/>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2400" dirty="0">
                <a:solidFill>
                  <a:srgbClr val="FFFFFF"/>
                </a:solidFill>
                <a:effectLst/>
                <a:latin typeface="Roboto" panose="02000000000000000000" pitchFamily="2" charset="0"/>
                <a:ea typeface="Calibri" panose="020F0502020204030204" pitchFamily="34" charset="0"/>
                <a:cs typeface="Times New Roman" panose="02020603050405020304" pitchFamily="18" charset="0"/>
              </a:rPr>
              <a:t>CHAMPIONNATS REGIONAUX </a:t>
            </a:r>
            <a:r>
              <a:rPr lang="fr-FR" sz="2400" dirty="0" smtClean="0">
                <a:solidFill>
                  <a:srgbClr val="FFFFFF"/>
                </a:solidFill>
                <a:latin typeface="Roboto" panose="02000000000000000000" pitchFamily="2" charset="0"/>
                <a:ea typeface="Calibri" panose="020F0502020204030204" pitchFamily="34" charset="0"/>
                <a:cs typeface="Times New Roman" panose="02020603050405020304" pitchFamily="18" charset="0"/>
              </a:rPr>
              <a:t>NORD PAS-DE-CALAIS </a:t>
            </a:r>
            <a:r>
              <a:rPr lang="fr-FR" sz="2400" dirty="0" smtClean="0">
                <a:solidFill>
                  <a:srgbClr val="FFFFFF"/>
                </a:solidFill>
                <a:effectLst/>
                <a:latin typeface="Roboto" panose="02000000000000000000" pitchFamily="2" charset="0"/>
                <a:ea typeface="Calibri" panose="020F0502020204030204" pitchFamily="34" charset="0"/>
                <a:cs typeface="Times New Roman" panose="02020603050405020304" pitchFamily="18" charset="0"/>
              </a:rPr>
              <a:t>PICARDIE </a:t>
            </a:r>
            <a:r>
              <a:rPr lang="fr-FR" sz="2400" dirty="0">
                <a:solidFill>
                  <a:srgbClr val="FFFFFF"/>
                </a:solidFill>
                <a:effectLst/>
                <a:latin typeface="Roboto" panose="02000000000000000000" pitchFamily="2" charset="0"/>
                <a:ea typeface="Calibri" panose="020F0502020204030204" pitchFamily="34" charset="0"/>
                <a:cs typeface="Times New Roman" panose="02020603050405020304" pitchFamily="18" charset="0"/>
              </a:rPr>
              <a:t>2016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 de texte 2"/>
          <p:cNvSpPr txBox="1">
            <a:spLocks noChangeArrowheads="1"/>
          </p:cNvSpPr>
          <p:nvPr/>
        </p:nvSpPr>
        <p:spPr bwMode="auto">
          <a:xfrm>
            <a:off x="3357563" y="1586106"/>
            <a:ext cx="8058150" cy="3649461"/>
          </a:xfrm>
          <a:prstGeom prst="rect">
            <a:avLst/>
          </a:prstGeom>
          <a:solidFill>
            <a:srgbClr val="FFFFFF"/>
          </a:solidFill>
          <a:ln w="9525">
            <a:solidFill>
              <a:srgbClr val="C00000"/>
            </a:solidFill>
            <a:prstDash val="sysDash"/>
            <a:miter lim="800000"/>
            <a:headEnd/>
            <a:tailEnd/>
          </a:ln>
        </p:spPr>
        <p:txBody>
          <a:bodyPr rot="0" vert="horz" wrap="square" lIns="91440" tIns="45720" rIns="91440" bIns="45720" anchor="t" anchorCtr="0">
            <a:spAutoFit/>
          </a:bodyPr>
          <a:lstStyle/>
          <a:p>
            <a:pPr>
              <a:lnSpc>
                <a:spcPct val="107000"/>
              </a:lnSpc>
            </a:pPr>
            <a:r>
              <a:rPr lang="fr-FR" sz="12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PRENATIONALE NPC </a:t>
            </a:r>
            <a:r>
              <a:rPr lang="fr-FR" sz="1200" b="1" dirty="0">
                <a:solidFill>
                  <a:srgbClr val="C00000"/>
                </a:solidFill>
                <a:latin typeface="Roboto" panose="02000000000000000000" pitchFamily="2" charset="0"/>
                <a:ea typeface="Calibri" panose="020F0502020204030204" pitchFamily="34" charset="0"/>
                <a:cs typeface="Times New Roman" panose="02020603050405020304" pitchFamily="18" charset="0"/>
              </a:rPr>
              <a:t>FEMININS</a:t>
            </a:r>
            <a:r>
              <a:rPr lang="fr-FR" sz="1200" dirty="0">
                <a:solidFill>
                  <a:srgbClr val="C00000"/>
                </a:solidFill>
                <a:latin typeface="Roboto" panose="02000000000000000000" pitchFamily="2" charset="0"/>
                <a:ea typeface="Calibri" panose="020F0502020204030204" pitchFamily="34" charset="0"/>
                <a:cs typeface="Times New Roman" panose="02020603050405020304" pitchFamily="18" charset="0"/>
              </a:rPr>
              <a:t> : MHB MARCQ EN BAROEUL </a:t>
            </a:r>
            <a:endParaRPr lang="fr-FR"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2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PRENATIONALE PIC  </a:t>
            </a:r>
            <a:r>
              <a:rPr lang="fr-FR" sz="1200" b="1" dirty="0">
                <a:solidFill>
                  <a:srgbClr val="C00000"/>
                </a:solidFill>
                <a:latin typeface="Roboto" panose="02000000000000000000" pitchFamily="2" charset="0"/>
                <a:ea typeface="Calibri" panose="020F0502020204030204" pitchFamily="34" charset="0"/>
                <a:cs typeface="Times New Roman" panose="02020603050405020304" pitchFamily="18" charset="0"/>
              </a:rPr>
              <a:t>FEMININS</a:t>
            </a:r>
            <a:r>
              <a:rPr lang="fr-FR" sz="1200" dirty="0">
                <a:solidFill>
                  <a:srgbClr val="C00000"/>
                </a:solidFill>
                <a:latin typeface="Roboto" panose="02000000000000000000" pitchFamily="2" charset="0"/>
                <a:ea typeface="Calibri" panose="020F0502020204030204" pitchFamily="34" charset="0"/>
                <a:cs typeface="Times New Roman" panose="02020603050405020304" pitchFamily="18" charset="0"/>
              </a:rPr>
              <a:t> : EAL ABBEVILLE </a:t>
            </a:r>
            <a:endParaRPr lang="fr-FR" sz="12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nSpc>
                <a:spcPct val="107000"/>
              </a:lnSpc>
            </a:pPr>
            <a:r>
              <a:rPr lang="fr-FR" sz="12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PRENATIONALE NPC MASCULINS</a:t>
            </a:r>
            <a:r>
              <a:rPr lang="fr-FR" sz="1200" dirty="0">
                <a:solidFill>
                  <a:srgbClr val="002060"/>
                </a:solidFill>
                <a:latin typeface="Roboto" panose="02000000000000000000" pitchFamily="2" charset="0"/>
                <a:ea typeface="Calibri" panose="020F0502020204030204" pitchFamily="34" charset="0"/>
                <a:cs typeface="Times New Roman" panose="02020603050405020304" pitchFamily="18" charset="0"/>
              </a:rPr>
              <a:t> : HBC MUNICIPAL ST POLOIS </a:t>
            </a:r>
            <a:r>
              <a:rPr lang="fr-FR" sz="1200"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1</a:t>
            </a:r>
            <a:endParaRPr lang="fr-FR" sz="1200"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PRENATIONALE PIC </a:t>
            </a:r>
            <a:r>
              <a:rPr lang="fr-FR" sz="12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MASCULINS</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ENTENTE DU THELLE (AS NEUILLY EN THELLE – CSM MESNIL EN THELLE</a:t>
            </a: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a:t>
            </a:r>
          </a:p>
          <a:p>
            <a:pPr>
              <a:lnSpc>
                <a:spcPct val="107000"/>
              </a:lnSpc>
            </a:pPr>
            <a:r>
              <a:rPr lang="en-US" sz="12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EXCELLENCE NPC </a:t>
            </a:r>
            <a:r>
              <a:rPr lang="en-US" sz="1200" b="1" dirty="0">
                <a:solidFill>
                  <a:srgbClr val="C00000"/>
                </a:solidFill>
                <a:latin typeface="Roboto" panose="02000000000000000000" pitchFamily="2" charset="0"/>
                <a:ea typeface="Calibri" panose="020F0502020204030204" pitchFamily="34" charset="0"/>
                <a:cs typeface="Times New Roman" panose="02020603050405020304" pitchFamily="18" charset="0"/>
              </a:rPr>
              <a:t>FEMININS</a:t>
            </a:r>
            <a:r>
              <a:rPr lang="en-US" sz="1200" dirty="0">
                <a:solidFill>
                  <a:srgbClr val="C00000"/>
                </a:solidFill>
                <a:latin typeface="Roboto" panose="02000000000000000000" pitchFamily="2" charset="0"/>
                <a:ea typeface="Calibri" panose="020F0502020204030204" pitchFamily="34" charset="0"/>
                <a:cs typeface="Times New Roman" panose="02020603050405020304" pitchFamily="18" charset="0"/>
              </a:rPr>
              <a:t> : TOURCOING HAND BALL</a:t>
            </a:r>
            <a:endParaRPr lang="fr-FR" sz="12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EXCELLENCE NPC </a:t>
            </a:r>
            <a:r>
              <a:rPr lang="en-US" sz="1200" b="1" dirty="0">
                <a:solidFill>
                  <a:srgbClr val="002060"/>
                </a:solidFill>
                <a:latin typeface="Roboto" panose="02000000000000000000" pitchFamily="2" charset="0"/>
                <a:ea typeface="Calibri" panose="020F0502020204030204" pitchFamily="34" charset="0"/>
                <a:cs typeface="Times New Roman" panose="02020603050405020304" pitchFamily="18" charset="0"/>
              </a:rPr>
              <a:t>MASCULINS</a:t>
            </a:r>
            <a:r>
              <a:rPr lang="en-US" sz="1200" dirty="0">
                <a:solidFill>
                  <a:srgbClr val="002060"/>
                </a:solidFill>
                <a:latin typeface="Roboto" panose="02000000000000000000" pitchFamily="2" charset="0"/>
                <a:ea typeface="Calibri" panose="020F0502020204030204" pitchFamily="34" charset="0"/>
                <a:cs typeface="Times New Roman" panose="02020603050405020304" pitchFamily="18" charset="0"/>
              </a:rPr>
              <a:t> : TOURCOING HAND BALL </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EXCELLENCE PIC </a:t>
            </a:r>
            <a:r>
              <a:rPr lang="fr-FR" sz="12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MASCULINS</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CHAMBLY HBC</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2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HONNEUR NPC </a:t>
            </a:r>
            <a:r>
              <a:rPr lang="fr-FR" sz="1200" b="1" dirty="0">
                <a:solidFill>
                  <a:srgbClr val="002060"/>
                </a:solidFill>
                <a:latin typeface="Roboto" panose="02000000000000000000" pitchFamily="2" charset="0"/>
                <a:ea typeface="Calibri" panose="020F0502020204030204" pitchFamily="34" charset="0"/>
                <a:cs typeface="Times New Roman" panose="02020603050405020304" pitchFamily="18" charset="0"/>
              </a:rPr>
              <a:t>MASCULINS</a:t>
            </a:r>
            <a:r>
              <a:rPr lang="fr-FR" sz="1200" dirty="0">
                <a:solidFill>
                  <a:srgbClr val="002060"/>
                </a:solidFill>
                <a:latin typeface="Roboto" panose="02000000000000000000" pitchFamily="2" charset="0"/>
                <a:ea typeface="Calibri" panose="020F0502020204030204" pitchFamily="34" charset="0"/>
                <a:cs typeface="Times New Roman" panose="02020603050405020304" pitchFamily="18" charset="0"/>
              </a:rPr>
              <a:t> : BOUSBECQUE </a:t>
            </a:r>
            <a:r>
              <a:rPr lang="fr-FR" sz="1200"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WERVICQ</a:t>
            </a:r>
            <a:endParaRPr lang="fr-FR" sz="1200"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HONNEUR PIC MASCULINS</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HBC SALOUEL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MOINS DE 19 </a:t>
            </a:r>
            <a:r>
              <a:rPr lang="fr-FR" sz="1200"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ANS PIC MASCULINS</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ENTENTE ABBEVILLE BAIE DE SOMME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200" b="1" dirty="0">
                <a:solidFill>
                  <a:srgbClr val="C00000"/>
                </a:solidFill>
                <a:latin typeface="Roboto" panose="02000000000000000000" pitchFamily="2" charset="0"/>
                <a:ea typeface="Calibri" panose="020F0502020204030204" pitchFamily="34" charset="0"/>
                <a:cs typeface="Times New Roman" panose="02020603050405020304" pitchFamily="18" charset="0"/>
              </a:rPr>
              <a:t>MOINS DE 18 </a:t>
            </a:r>
            <a:r>
              <a:rPr lang="fr-FR" sz="12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ANS NPC </a:t>
            </a:r>
            <a:r>
              <a:rPr lang="fr-FR" sz="1200" b="1" dirty="0">
                <a:solidFill>
                  <a:srgbClr val="C00000"/>
                </a:solidFill>
                <a:latin typeface="Roboto" panose="02000000000000000000" pitchFamily="2" charset="0"/>
                <a:ea typeface="Calibri" panose="020F0502020204030204" pitchFamily="34" charset="0"/>
                <a:cs typeface="Times New Roman" panose="02020603050405020304" pitchFamily="18" charset="0"/>
              </a:rPr>
              <a:t>FEMININS</a:t>
            </a:r>
            <a:r>
              <a:rPr lang="fr-FR" sz="1200" dirty="0">
                <a:solidFill>
                  <a:srgbClr val="C00000"/>
                </a:solidFill>
                <a:latin typeface="Roboto" panose="02000000000000000000" pitchFamily="2" charset="0"/>
                <a:ea typeface="Calibri" panose="020F0502020204030204" pitchFamily="34" charset="0"/>
                <a:cs typeface="Times New Roman" panose="02020603050405020304" pitchFamily="18" charset="0"/>
              </a:rPr>
              <a:t> </a:t>
            </a:r>
            <a:r>
              <a:rPr lang="fr-FR" sz="1200">
                <a:solidFill>
                  <a:srgbClr val="C00000"/>
                </a:solidFill>
                <a:latin typeface="Roboto" panose="02000000000000000000" pitchFamily="2" charset="0"/>
                <a:ea typeface="Calibri" panose="020F0502020204030204" pitchFamily="34" charset="0"/>
                <a:cs typeface="Times New Roman" panose="02020603050405020304" pitchFamily="18" charset="0"/>
              </a:rPr>
              <a:t>: </a:t>
            </a:r>
            <a:r>
              <a:rPr lang="fr-FR" sz="1200" smtClean="0">
                <a:solidFill>
                  <a:srgbClr val="C00000"/>
                </a:solidFill>
                <a:latin typeface="Roboto" panose="02000000000000000000" pitchFamily="2" charset="0"/>
                <a:ea typeface="Calibri" panose="020F0502020204030204" pitchFamily="34" charset="0"/>
                <a:cs typeface="Times New Roman" panose="02020603050405020304" pitchFamily="18" charset="0"/>
              </a:rPr>
              <a:t>TOURCOING HANDBALL </a:t>
            </a:r>
            <a:endParaRPr lang="fr-FR" sz="1200"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MOINS </a:t>
            </a:r>
            <a:r>
              <a:rPr lang="fr-FR" sz="12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DE 18 ANS </a:t>
            </a:r>
            <a:r>
              <a:rPr lang="fr-FR" sz="1200"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PIC FEMININS</a:t>
            </a:r>
            <a:r>
              <a:rPr lang="fr-FR" sz="1200"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a:t>
            </a:r>
            <a:r>
              <a:rPr lang="fr-FR" sz="1200"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ENTENTE DU THELLE </a:t>
            </a:r>
            <a:endParaRPr lang="fr-F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sz="1200" b="1" dirty="0">
                <a:solidFill>
                  <a:srgbClr val="002060"/>
                </a:solidFill>
                <a:latin typeface="Roboto" panose="02000000000000000000" pitchFamily="2" charset="0"/>
                <a:ea typeface="Calibri" panose="020F0502020204030204" pitchFamily="34" charset="0"/>
                <a:cs typeface="Times New Roman" panose="02020603050405020304" pitchFamily="18" charset="0"/>
              </a:rPr>
              <a:t>MOINS DE 18 </a:t>
            </a:r>
            <a:r>
              <a:rPr lang="fr-FR" sz="12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ANS NPC </a:t>
            </a:r>
            <a:r>
              <a:rPr lang="fr-FR" sz="1200" b="1" dirty="0">
                <a:solidFill>
                  <a:srgbClr val="002060"/>
                </a:solidFill>
                <a:latin typeface="Roboto" panose="02000000000000000000" pitchFamily="2" charset="0"/>
                <a:ea typeface="Calibri" panose="020F0502020204030204" pitchFamily="34" charset="0"/>
                <a:cs typeface="Times New Roman" panose="02020603050405020304" pitchFamily="18" charset="0"/>
              </a:rPr>
              <a:t>MASCULINS : </a:t>
            </a:r>
            <a:r>
              <a:rPr lang="fr-FR" sz="1200" dirty="0">
                <a:solidFill>
                  <a:srgbClr val="002060"/>
                </a:solidFill>
                <a:latin typeface="Roboto" panose="02000000000000000000" pitchFamily="2" charset="0"/>
                <a:ea typeface="Calibri" panose="020F0502020204030204" pitchFamily="34" charset="0"/>
                <a:cs typeface="Times New Roman" panose="02020603050405020304" pitchFamily="18" charset="0"/>
              </a:rPr>
              <a:t>DUNKERQUE HANDBALL GRAND LITTORAL 1</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MOINS </a:t>
            </a:r>
            <a:r>
              <a:rPr lang="fr-FR" sz="12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DE 16 ANS </a:t>
            </a:r>
            <a:r>
              <a:rPr lang="fr-FR" sz="1200"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PIC MASCULINS</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ENTENTE AMIENS PH – SALOUEL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solidFill>
                  <a:srgbClr val="002060"/>
                </a:solidFill>
                <a:latin typeface="Roboto" panose="02000000000000000000" pitchFamily="2" charset="0"/>
                <a:ea typeface="Calibri" panose="020F0502020204030204" pitchFamily="34" charset="0"/>
                <a:cs typeface="Times New Roman" panose="02020603050405020304" pitchFamily="18" charset="0"/>
              </a:rPr>
              <a:t>MOINS DE 15 ANS </a:t>
            </a:r>
            <a:r>
              <a:rPr lang="fr-FR" sz="1200" b="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NPC MASCULINS</a:t>
            </a:r>
            <a:r>
              <a:rPr lang="fr-FR" sz="1200" dirty="0">
                <a:solidFill>
                  <a:srgbClr val="002060"/>
                </a:solidFill>
                <a:latin typeface="Roboto" panose="02000000000000000000" pitchFamily="2" charset="0"/>
                <a:ea typeface="Calibri" panose="020F0502020204030204" pitchFamily="34" charset="0"/>
                <a:cs typeface="Times New Roman" panose="02020603050405020304" pitchFamily="18" charset="0"/>
              </a:rPr>
              <a:t> : HBC BULLY LES MINES</a:t>
            </a: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solidFill>
                  <a:srgbClr val="C00000"/>
                </a:solidFill>
                <a:latin typeface="Roboto" panose="02000000000000000000" pitchFamily="2" charset="0"/>
                <a:ea typeface="Calibri" panose="020F0502020204030204" pitchFamily="34" charset="0"/>
                <a:cs typeface="Times New Roman" panose="02020603050405020304" pitchFamily="18" charset="0"/>
              </a:rPr>
              <a:t>MOINS DE 15 </a:t>
            </a:r>
            <a:r>
              <a:rPr lang="fr-FR" sz="12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ANS NPC </a:t>
            </a:r>
            <a:r>
              <a:rPr lang="fr-FR" sz="1200" b="1" dirty="0">
                <a:solidFill>
                  <a:srgbClr val="C00000"/>
                </a:solidFill>
                <a:latin typeface="Roboto" panose="02000000000000000000" pitchFamily="2" charset="0"/>
                <a:ea typeface="Calibri" panose="020F0502020204030204" pitchFamily="34" charset="0"/>
                <a:cs typeface="Times New Roman" panose="02020603050405020304" pitchFamily="18" charset="0"/>
              </a:rPr>
              <a:t>FEMININS</a:t>
            </a:r>
            <a:r>
              <a:rPr lang="fr-FR" sz="1200" dirty="0">
                <a:solidFill>
                  <a:srgbClr val="C00000"/>
                </a:solidFill>
                <a:latin typeface="Roboto" panose="02000000000000000000" pitchFamily="2" charset="0"/>
                <a:ea typeface="Calibri" panose="020F0502020204030204" pitchFamily="34" charset="0"/>
                <a:cs typeface="Times New Roman" panose="02020603050405020304" pitchFamily="18" charset="0"/>
              </a:rPr>
              <a:t> : HBC ST AMAND LES EAUX PORTE DU </a:t>
            </a:r>
            <a:r>
              <a:rPr lang="fr-FR" sz="1200"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HAINAUT</a:t>
            </a:r>
          </a:p>
          <a:p>
            <a:pPr>
              <a:lnSpc>
                <a:spcPct val="107000"/>
              </a:lnSpc>
              <a:spcAft>
                <a:spcPts val="0"/>
              </a:spcAft>
            </a:pPr>
            <a:r>
              <a:rPr lang="fr-FR" sz="1200"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MOINS </a:t>
            </a:r>
            <a:r>
              <a:rPr lang="fr-FR" sz="12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DE 15 </a:t>
            </a:r>
            <a:r>
              <a:rPr lang="fr-FR" sz="1200" b="1" dirty="0" smtClean="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ANS PIC </a:t>
            </a:r>
            <a:r>
              <a:rPr lang="fr-FR" sz="1200" b="1"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FEMININS</a:t>
            </a:r>
            <a:r>
              <a:rPr lang="fr-FR" sz="1200" dirty="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 : HBC CORBIE </a:t>
            </a:r>
            <a:endParaRPr lang="fr-FR" sz="1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MOINS DE 14 </a:t>
            </a:r>
            <a:r>
              <a:rPr lang="fr-FR" sz="1200" b="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ANS PIC </a:t>
            </a:r>
            <a:r>
              <a:rPr lang="fr-FR" sz="1200" b="1"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MASCULINS</a:t>
            </a:r>
            <a:r>
              <a:rPr lang="fr-FR" sz="1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 AMIENS </a:t>
            </a:r>
            <a:r>
              <a:rPr lang="fr-FR" sz="1200"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PH</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67322664"/>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pic>
        <p:nvPicPr>
          <p:cNvPr id="8" name="Image 7" descr="Résultat de recherche d'images pour &quot;médaille&quot;"/>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40212" y="399246"/>
            <a:ext cx="6689726" cy="4299903"/>
          </a:xfrm>
          <a:prstGeom prst="rect">
            <a:avLst/>
          </a:prstGeom>
          <a:ln>
            <a:noFill/>
          </a:ln>
          <a:effectLst>
            <a:softEdge rad="112500"/>
          </a:effectLst>
        </p:spPr>
      </p:pic>
      <p:sp>
        <p:nvSpPr>
          <p:cNvPr id="5" name="Zone de texte 2"/>
          <p:cNvSpPr txBox="1">
            <a:spLocks noChangeArrowheads="1"/>
          </p:cNvSpPr>
          <p:nvPr/>
        </p:nvSpPr>
        <p:spPr bwMode="auto">
          <a:xfrm>
            <a:off x="2971798" y="4699149"/>
            <a:ext cx="8986840" cy="300272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Les médailles</a:t>
            </a:r>
          </a:p>
          <a:p>
            <a:pPr algn="r">
              <a:lnSpc>
                <a:spcPct val="107000"/>
              </a:lnSpc>
            </a:pP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endParaRPr lang="fr-FR" sz="3600" b="1" i="1" dirty="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pPr>
            <a:endParaRPr lang="fr-FR" sz="36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pPr>
            <a:endParaRPr lang="fr-FR" sz="60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endParaRPr>
          </a:p>
          <a:p>
            <a:pPr algn="r">
              <a:lnSpc>
                <a:spcPct val="107000"/>
              </a:lnSpc>
              <a:spcAft>
                <a:spcPts val="800"/>
              </a:spcAft>
            </a:pPr>
            <a:r>
              <a:rPr lang="fr-FR" sz="2200" dirty="0">
                <a:solidFill>
                  <a:srgbClr val="002060"/>
                </a:solidFill>
                <a:latin typeface="Roboto" panose="02000000000000000000" pitchFamily="2" charset="0"/>
                <a:ea typeface="Calibri" panose="020F0502020204030204" pitchFamily="34" charset="0"/>
                <a:cs typeface="Times New Roman" panose="02020603050405020304" pitchFamily="18" charset="0"/>
              </a:rPr>
              <a:t> </a:t>
            </a:r>
            <a:endParaRPr lang="fr-FR" sz="1100"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r>
              <a:rPr lang="fr-FR" sz="1100" dirty="0">
                <a:solidFill>
                  <a:prstClr val="black"/>
                </a:solidFill>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407053847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5" name="Zone de texte 2"/>
          <p:cNvSpPr txBox="1">
            <a:spLocks noChangeArrowheads="1"/>
          </p:cNvSpPr>
          <p:nvPr/>
        </p:nvSpPr>
        <p:spPr bwMode="auto">
          <a:xfrm>
            <a:off x="4061143" y="581342"/>
            <a:ext cx="2647950" cy="403225"/>
          </a:xfrm>
          <a:prstGeom prst="rect">
            <a:avLst/>
          </a:prstGeom>
          <a:solidFill>
            <a:srgbClr val="002060"/>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600">
                <a:solidFill>
                  <a:srgbClr val="FFFFFF"/>
                </a:solidFill>
                <a:effectLst/>
                <a:latin typeface="Roboto" panose="02000000000000000000" pitchFamily="2" charset="0"/>
                <a:ea typeface="Calibri" panose="020F0502020204030204" pitchFamily="34" charset="0"/>
                <a:cs typeface="Times New Roman" panose="02020603050405020304" pitchFamily="18" charset="0"/>
              </a:rPr>
              <a:t>DISTINCTIONS  FFHB</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 de texte 2"/>
          <p:cNvSpPr txBox="1">
            <a:spLocks noChangeArrowheads="1"/>
          </p:cNvSpPr>
          <p:nvPr/>
        </p:nvSpPr>
        <p:spPr bwMode="auto">
          <a:xfrm>
            <a:off x="6958648" y="354647"/>
            <a:ext cx="3229610" cy="94805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1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MADAME VERONIQUE CARRIERE, </a:t>
            </a:r>
            <a:r>
              <a:rPr lang="fr-FR" sz="11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médaille d’Or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MONSIEUR BRUNO CHORON, </a:t>
            </a:r>
            <a:r>
              <a:rPr lang="fr-FR" sz="11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médaille d’Argent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1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MONSIEUR REGIS LAGASSE, </a:t>
            </a:r>
            <a:r>
              <a:rPr lang="fr-FR" sz="11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médaille d’Or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p:nvPr/>
        </p:nvPicPr>
        <p:blipFill rotWithShape="1">
          <a:blip r:embed="rId4" cstate="print">
            <a:extLst>
              <a:ext uri="{28A0092B-C50C-407E-A947-70E740481C1C}">
                <a14:useLocalDpi xmlns:a14="http://schemas.microsoft.com/office/drawing/2010/main" xmlns="" val="0"/>
              </a:ext>
            </a:extLst>
          </a:blip>
          <a:srcRect b="45353"/>
          <a:stretch/>
        </p:blipFill>
        <p:spPr bwMode="auto">
          <a:xfrm>
            <a:off x="3015854" y="2311086"/>
            <a:ext cx="4455955" cy="2434883"/>
          </a:xfrm>
          <a:prstGeom prst="rect">
            <a:avLst/>
          </a:prstGeom>
          <a:noFill/>
          <a:ln>
            <a:noFill/>
          </a:ln>
          <a:extLst>
            <a:ext uri="{53640926-AAD7-44D8-BBD7-CCE9431645EC}">
              <a14:shadowObscured xmlns:a14="http://schemas.microsoft.com/office/drawing/2010/main" xmlns=""/>
            </a:ext>
          </a:extLst>
        </p:spPr>
      </p:pic>
      <p:pic>
        <p:nvPicPr>
          <p:cNvPr id="11" name="Image 10"/>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72376" y="3729039"/>
            <a:ext cx="4248150" cy="1914330"/>
          </a:xfrm>
          <a:prstGeom prst="rect">
            <a:avLst/>
          </a:prstGeom>
          <a:noFill/>
          <a:ln>
            <a:noFill/>
          </a:ln>
        </p:spPr>
      </p:pic>
      <p:sp>
        <p:nvSpPr>
          <p:cNvPr id="12" name="Zone de texte 2"/>
          <p:cNvSpPr txBox="1">
            <a:spLocks noChangeArrowheads="1"/>
          </p:cNvSpPr>
          <p:nvPr/>
        </p:nvSpPr>
        <p:spPr bwMode="auto">
          <a:xfrm>
            <a:off x="4061143" y="1762966"/>
            <a:ext cx="2647950" cy="403225"/>
          </a:xfrm>
          <a:prstGeom prst="rect">
            <a:avLst/>
          </a:prstGeom>
          <a:solidFill>
            <a:srgbClr val="002060"/>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600">
                <a:solidFill>
                  <a:srgbClr val="FFFFFF"/>
                </a:solidFill>
                <a:effectLst/>
                <a:latin typeface="Roboto" panose="02000000000000000000" pitchFamily="2" charset="0"/>
                <a:ea typeface="Calibri" panose="020F0502020204030204" pitchFamily="34" charset="0"/>
                <a:cs typeface="Times New Roman" panose="02020603050405020304" pitchFamily="18" charset="0"/>
              </a:rPr>
              <a:t>DISTINCTIONS  LIGUE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Zone de texte 2"/>
          <p:cNvSpPr txBox="1">
            <a:spLocks noChangeArrowheads="1"/>
          </p:cNvSpPr>
          <p:nvPr/>
        </p:nvSpPr>
        <p:spPr bwMode="auto">
          <a:xfrm>
            <a:off x="6958648" y="1795710"/>
            <a:ext cx="3229610" cy="38290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07000"/>
              </a:lnSpc>
              <a:spcAft>
                <a:spcPts val="800"/>
              </a:spcAft>
            </a:pPr>
            <a:r>
              <a:rPr lang="fr-FR" sz="110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MONSIEUR RENE DUPIRE, </a:t>
            </a:r>
            <a:r>
              <a:rPr lang="fr-FR" sz="1100">
                <a:solidFill>
                  <a:srgbClr val="C00000"/>
                </a:solidFill>
                <a:effectLst/>
                <a:latin typeface="Roboto" panose="02000000000000000000" pitchFamily="2" charset="0"/>
                <a:ea typeface="Calibri" panose="020F0502020204030204" pitchFamily="34" charset="0"/>
                <a:cs typeface="Times New Roman" panose="02020603050405020304" pitchFamily="18" charset="0"/>
              </a:rPr>
              <a:t>médaille d’Argent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016699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
        <p:nvSpPr>
          <p:cNvPr id="5" name="Zone de texte 2"/>
          <p:cNvSpPr txBox="1">
            <a:spLocks noChangeArrowheads="1"/>
          </p:cNvSpPr>
          <p:nvPr/>
        </p:nvSpPr>
        <p:spPr bwMode="auto">
          <a:xfrm>
            <a:off x="3224525" y="481605"/>
            <a:ext cx="8191189" cy="5171416"/>
          </a:xfrm>
          <a:prstGeom prst="rect">
            <a:avLst/>
          </a:prstGeom>
          <a:noFill/>
          <a:ln w="9525">
            <a:noFill/>
            <a:miter lim="800000"/>
            <a:headEnd/>
            <a:tailEnd/>
          </a:ln>
        </p:spPr>
        <p:txBody>
          <a:bodyPr rot="0" vert="horz" wrap="square" lIns="91440" tIns="45720" rIns="91440" bIns="45720" anchor="t" anchorCtr="0">
            <a:spAutoFit/>
          </a:bodyPr>
          <a:lstStyle/>
          <a:p>
            <a:pPr algn="ctr">
              <a:lnSpc>
                <a:spcPct val="107000"/>
              </a:lnSpc>
              <a:spcAft>
                <a:spcPts val="800"/>
              </a:spcAft>
            </a:pPr>
            <a:r>
              <a:rPr lang="fr-FR" sz="5400" b="1" i="1" dirty="0">
                <a:solidFill>
                  <a:srgbClr val="AB2B25"/>
                </a:solidFill>
                <a:effectLst/>
                <a:latin typeface="Roboto" panose="02000000000000000000" pitchFamily="2" charset="0"/>
                <a:ea typeface="Calibri" panose="020F0502020204030204" pitchFamily="34" charset="0"/>
                <a:cs typeface="Times New Roman" panose="02020603050405020304" pitchFamily="18" charset="0"/>
              </a:rPr>
              <a:t>ENSEMBLE, créons Notre Handball et emmenons-le vers les Hauts !!! </a:t>
            </a:r>
            <a:endParaRPr lang="fr-FR" sz="5400" b="1" i="1" dirty="0" smtClean="0">
              <a:solidFill>
                <a:srgbClr val="AB2B25"/>
              </a:solidFill>
              <a:effectLst/>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spcAft>
                <a:spcPts val="800"/>
              </a:spcAft>
            </a:pPr>
            <a:endParaRPr lang="fr-FR" sz="5400" b="1" i="1" dirty="0">
              <a:solidFill>
                <a:srgbClr val="AB2B25"/>
              </a:solidFill>
              <a:latin typeface="Roboto" panose="02000000000000000000" pitchFamily="2" charset="0"/>
              <a:ea typeface="Calibri" panose="020F0502020204030204" pitchFamily="34" charset="0"/>
              <a:cs typeface="Times New Roman" panose="02020603050405020304" pitchFamily="18" charset="0"/>
            </a:endParaRPr>
          </a:p>
          <a:p>
            <a:pPr algn="ctr">
              <a:lnSpc>
                <a:spcPct val="107000"/>
              </a:lnSpc>
              <a:spcAft>
                <a:spcPts val="800"/>
              </a:spcAft>
            </a:pPr>
            <a:r>
              <a:rPr lang="fr-FR" sz="4000" b="1" i="1" dirty="0" smtClean="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Nous vous souhaitons un bo</a:t>
            </a:r>
            <a:r>
              <a:rPr lang="fr-FR" sz="4000" b="1" i="1" dirty="0" smtClean="0">
                <a:solidFill>
                  <a:srgbClr val="002060"/>
                </a:solidFill>
                <a:latin typeface="Roboto" panose="02000000000000000000" pitchFamily="2" charset="0"/>
                <a:ea typeface="Calibri" panose="020F0502020204030204" pitchFamily="34" charset="0"/>
                <a:cs typeface="Times New Roman" panose="02020603050405020304" pitchFamily="18" charset="0"/>
              </a:rPr>
              <a:t>n retour dans vos clubs et à bientôt !!!</a:t>
            </a:r>
            <a:endParaRPr lang="fr-FR"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0322693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2" cstate="print">
            <a:extLst>
              <a:ext uri="{28A0092B-C50C-407E-A947-70E740481C1C}">
                <a14:useLocalDpi xmlns:a14="http://schemas.microsoft.com/office/drawing/2010/main" xmlns="" val="0"/>
              </a:ext>
            </a:extLst>
          </a:blip>
          <a:srcRect t="26612"/>
          <a:stretch/>
        </p:blipFill>
        <p:spPr>
          <a:xfrm>
            <a:off x="-528636" y="-375202"/>
            <a:ext cx="4057650" cy="7233202"/>
          </a:xfrm>
          <a:prstGeom prst="rect">
            <a:avLst/>
          </a:prstGeom>
        </p:spPr>
      </p:pic>
      <p:sp>
        <p:nvSpPr>
          <p:cNvPr id="5" name="Zone de texte 2"/>
          <p:cNvSpPr txBox="1">
            <a:spLocks noChangeArrowheads="1"/>
          </p:cNvSpPr>
          <p:nvPr/>
        </p:nvSpPr>
        <p:spPr bwMode="auto">
          <a:xfrm>
            <a:off x="3071811" y="1654804"/>
            <a:ext cx="8986840" cy="350298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pPr>
            <a:r>
              <a:rPr lang="fr-FR" sz="4400" b="1" dirty="0" smtClean="0">
                <a:solidFill>
                  <a:srgbClr val="C00000"/>
                </a:solidFill>
                <a:latin typeface="Roboto" panose="02000000000000000000" pitchFamily="2" charset="0"/>
                <a:ea typeface="Calibri" panose="020F0502020204030204" pitchFamily="34" charset="0"/>
                <a:cs typeface="Times New Roman" panose="02020603050405020304" pitchFamily="18" charset="0"/>
              </a:rPr>
              <a:t>LE PASSÉ</a:t>
            </a:r>
          </a:p>
          <a:p>
            <a:pPr algn="r">
              <a:lnSpc>
                <a:spcPct val="107000"/>
              </a:lnSpc>
              <a:spcAft>
                <a:spcPts val="800"/>
              </a:spcAft>
            </a:pPr>
            <a:r>
              <a:rPr lang="fr-FR" sz="2200" dirty="0">
                <a:solidFill>
                  <a:srgbClr val="002060"/>
                </a:solidFill>
                <a:effectLst/>
                <a:latin typeface="Roboto" panose="02000000000000000000" pitchFamily="2"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4000" b="1" dirty="0">
                <a:solidFill>
                  <a:srgbClr val="002060"/>
                </a:solidFill>
                <a:effectLst/>
                <a:latin typeface="Roboto" panose="02000000000000000000" pitchFamily="2" charset="0"/>
                <a:ea typeface="Roboto" panose="02000000000000000000" pitchFamily="2" charset="0"/>
                <a:cs typeface="Times New Roman" panose="02020603050405020304" pitchFamily="18" charset="0"/>
              </a:rPr>
              <a:t> </a:t>
            </a:r>
            <a:r>
              <a:rPr lang="fr-FR" sz="4000" b="1" dirty="0">
                <a:solidFill>
                  <a:srgbClr val="002060"/>
                </a:solidFill>
                <a:latin typeface="Roboto" panose="02000000000000000000" pitchFamily="2" charset="0"/>
                <a:ea typeface="Roboto" panose="02000000000000000000" pitchFamily="2" charset="0"/>
              </a:rPr>
              <a:t>Comptes 2016 / </a:t>
            </a:r>
            <a:r>
              <a:rPr lang="fr-FR" sz="4000" b="1" dirty="0" smtClean="0">
                <a:solidFill>
                  <a:srgbClr val="002060"/>
                </a:solidFill>
                <a:latin typeface="Roboto" panose="02000000000000000000" pitchFamily="2" charset="0"/>
                <a:ea typeface="Roboto" panose="02000000000000000000" pitchFamily="2" charset="0"/>
              </a:rPr>
              <a:t>Picardie </a:t>
            </a:r>
            <a:endParaRPr lang="fr-FR" sz="4000" b="1" dirty="0">
              <a:solidFill>
                <a:srgbClr val="002060"/>
              </a:solidFill>
              <a:effectLst/>
              <a:latin typeface="Roboto" panose="02000000000000000000" pitchFamily="2" charset="0"/>
              <a:ea typeface="Roboto" panose="02000000000000000000" pitchFamily="2" charset="0"/>
              <a:cs typeface="Times New Roman" panose="02020603050405020304" pitchFamily="18" charset="0"/>
            </a:endParaRPr>
          </a:p>
        </p:txBody>
      </p:sp>
      <p:pic>
        <p:nvPicPr>
          <p:cNvPr id="6" name="Image 5"/>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8772525" y="5643368"/>
            <a:ext cx="3286126" cy="1114290"/>
          </a:xfrm>
          <a:prstGeom prst="rect">
            <a:avLst/>
          </a:prstGeom>
        </p:spPr>
      </p:pic>
    </p:spTree>
    <p:extLst>
      <p:ext uri="{BB962C8B-B14F-4D97-AF65-F5344CB8AC3E}">
        <p14:creationId xmlns:p14="http://schemas.microsoft.com/office/powerpoint/2010/main" xmlns="" val="112708514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2517</Words>
  <Application>Microsoft Office PowerPoint</Application>
  <PresentationFormat>Personnalisé</PresentationFormat>
  <Paragraphs>757</Paragraphs>
  <Slides>84</Slides>
  <Notes>9</Notes>
  <HiddenSlides>0</HiddenSlides>
  <MMClips>0</MMClips>
  <ScaleCrop>false</ScaleCrop>
  <HeadingPairs>
    <vt:vector size="4" baseType="variant">
      <vt:variant>
        <vt:lpstr>Thème</vt:lpstr>
      </vt:variant>
      <vt:variant>
        <vt:i4>1</vt:i4>
      </vt:variant>
      <vt:variant>
        <vt:lpstr>Titres des diapositives</vt:lpstr>
      </vt:variant>
      <vt:variant>
        <vt:i4>84</vt:i4>
      </vt:variant>
    </vt:vector>
  </HeadingPairs>
  <TitlesOfParts>
    <vt:vector size="8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Développement de la ligue Hauts-de-France</dc:creator>
  <cp:lastModifiedBy>user</cp:lastModifiedBy>
  <cp:revision>61</cp:revision>
  <dcterms:created xsi:type="dcterms:W3CDTF">2017-06-15T13:03:34Z</dcterms:created>
  <dcterms:modified xsi:type="dcterms:W3CDTF">2017-07-06T12:19:15Z</dcterms:modified>
</cp:coreProperties>
</file>